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7" r:id="rId2"/>
    <p:sldId id="298" r:id="rId3"/>
    <p:sldId id="259" r:id="rId4"/>
    <p:sldId id="260" r:id="rId5"/>
    <p:sldId id="261" r:id="rId6"/>
    <p:sldId id="262" r:id="rId7"/>
    <p:sldId id="263" r:id="rId8"/>
    <p:sldId id="264" r:id="rId9"/>
    <p:sldId id="282" r:id="rId10"/>
    <p:sldId id="276" r:id="rId11"/>
    <p:sldId id="277" r:id="rId12"/>
    <p:sldId id="283" r:id="rId13"/>
    <p:sldId id="285" r:id="rId14"/>
    <p:sldId id="284" r:id="rId15"/>
    <p:sldId id="281" r:id="rId16"/>
    <p:sldId id="280" r:id="rId17"/>
    <p:sldId id="289" r:id="rId18"/>
    <p:sldId id="287" r:id="rId19"/>
    <p:sldId id="307" r:id="rId20"/>
    <p:sldId id="296" r:id="rId21"/>
    <p:sldId id="306" r:id="rId22"/>
    <p:sldId id="308" r:id="rId23"/>
    <p:sldId id="290" r:id="rId24"/>
    <p:sldId id="275" r:id="rId25"/>
    <p:sldId id="293" r:id="rId26"/>
    <p:sldId id="311" r:id="rId27"/>
    <p:sldId id="294" r:id="rId28"/>
    <p:sldId id="297" r:id="rId29"/>
    <p:sldId id="292" r:id="rId30"/>
    <p:sldId id="291" r:id="rId31"/>
    <p:sldId id="299" r:id="rId32"/>
    <p:sldId id="300" r:id="rId33"/>
    <p:sldId id="268" r:id="rId34"/>
    <p:sldId id="310" r:id="rId35"/>
    <p:sldId id="309" r:id="rId36"/>
    <p:sldId id="312" r:id="rId37"/>
    <p:sldId id="315" r:id="rId38"/>
    <p:sldId id="314" r:id="rId39"/>
    <p:sldId id="313" r:id="rId40"/>
    <p:sldId id="302" r:id="rId41"/>
    <p:sldId id="256" r:id="rId42"/>
    <p:sldId id="317" r:id="rId43"/>
    <p:sldId id="316" r:id="rId44"/>
    <p:sldId id="303" r:id="rId45"/>
    <p:sldId id="318" r:id="rId46"/>
    <p:sldId id="319" r:id="rId47"/>
    <p:sldId id="304" r:id="rId4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476412-BF0A-7DE0-83FF-934B7659A708}" name="Carlos Sanchez Polo" initials="CS" userId="S::carsanpo@alumni.uv.es::c4edd623-3840-4dab-bd83-6d05ecdf2e6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580"/>
    <a:srgbClr val="FF8F75"/>
    <a:srgbClr val="467886"/>
    <a:srgbClr val="D3D3D3"/>
    <a:srgbClr val="FF7979"/>
    <a:srgbClr val="FF0000"/>
    <a:srgbClr val="E97132"/>
    <a:srgbClr val="CCCC00"/>
    <a:srgbClr val="FFFF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EECB6-AC4C-424D-9A66-DD033CC4299D}" v="1731" dt="2024-05-27T09:16:39.317"/>
    <p1510:client id="{445DAF29-5F8C-42D5-89DF-CAA4DBAB267C}" v="3459" dt="2024-05-27T07:17:13.292"/>
    <p1510:client id="{4D55F8C2-EA86-4205-A4F0-B318F693F9E4}" v="1739" dt="2024-05-27T08:12:29.426"/>
    <p1510:client id="{EAC363E4-2AA5-40C2-995E-E0FF47B42DC0}" v="374" dt="2024-05-26T11:30:29.413"/>
    <p1510:client id="{F8EA62E3-C2D1-4858-9489-28B5E3A470A4}" v="3712" dt="2024-05-26T23:10:06.988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54A83-E62B-435D-A015-5DD5DF161623}" type="datetimeFigureOut">
              <a:rPr lang="es-ES" smtClean="0"/>
              <a:t>27/05/2024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4F0C4-6917-4952-ACC9-86BE0E06E5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949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Lol, no puedo editar aquí !!! &lt;- El que ha escrito esto es un friki &lt;- Este sí que es un friki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F0C4-6917-4952-ACC9-86BE0E06E5B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3149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F0C4-6917-4952-ACC9-86BE0E06E5B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6295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Preprocesado + análisis exploratorio</a:t>
            </a:r>
          </a:p>
          <a:p>
            <a:endParaRPr lang="es-ES"/>
          </a:p>
          <a:p>
            <a:r>
              <a:rPr lang="es-ES"/>
              <a:t>En datos estructurados al final se acaba con un solo </a:t>
            </a:r>
            <a:r>
              <a:rPr lang="es-ES" err="1"/>
              <a:t>dataframe</a:t>
            </a:r>
            <a:r>
              <a:rPr lang="es-ES"/>
              <a:t> </a:t>
            </a:r>
            <a:r>
              <a:rPr lang="es-ES" err="1"/>
              <a:t>tidyficado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F0C4-6917-4952-ACC9-86BE0E06E5B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995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F0C4-6917-4952-ACC9-86BE0E06E5B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603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F0C4-6917-4952-ACC9-86BE0E06E5B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057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 partir del modelado sacamos conclusiones de si desechar unos datos u otros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F0C4-6917-4952-ACC9-86BE0E06E5B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004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Fuerte conexión en parte de modelado entre datos estructurados y no estructurados; se explicará más en detalle en la sección de resultados.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F0C4-6917-4952-ACC9-86BE0E06E5B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5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Nota: las clases hacen referencia a las que hallaremos con métodos de lenguaje natural tras una evaluación que haremos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F0C4-6917-4952-ACC9-86BE0E06E5B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23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Resultados se abordan con más detenimiento en la siguiente sección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04F0C4-6917-4952-ACC9-86BE0E06E5B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596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FD031-5D47-945A-85DA-6DA2F2B96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1C1574-5A52-51D5-D57C-D7F8F289A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54E2C0-F374-8B9C-4D46-CF4CFCD2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CA608-2746-4DE7-998A-6F22D757F6FC}" type="datetime1">
              <a:rPr lang="es-ES" smtClean="0"/>
              <a:t>27/05/2024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DA8E89-27CB-C1E5-3348-AA56750D0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AFA108-A162-011E-042E-3109A1CA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99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E828C-C1C8-409A-6F3F-9DF714DD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F078FD-5BDE-FFF6-E011-431C5A000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51B174-0CC7-F087-D6B4-7DF1F760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7E50-0463-48CF-B7A0-5EA7989B1903}" type="datetime1">
              <a:rPr lang="es-ES" smtClean="0"/>
              <a:t>27/05/2024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1FBFB5-EC0C-EE35-CB72-E9376AE50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E3BA26-7091-5B9E-18A6-B1A0EB6F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21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412AAB-9A5B-0DDD-F4D8-E2D3EA400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9C5CBF-505F-BFF7-55CA-AA2C1A906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213F09-FFE0-A3E1-16AC-8CA074C8D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DD981-206E-41DD-8052-975B129DAD71}" type="datetime1">
              <a:rPr lang="es-ES" smtClean="0"/>
              <a:t>27/05/2024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E204C1-3ABC-03C7-F703-4C8A9492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D6E4F2-645F-1C3E-2127-E6DA55C0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385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BFE4-E9EF-1D00-989C-D4ED219C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FB44DA-9BAB-D971-F709-35D53D606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E3F0FE-EFF1-7D96-166B-AC1474EA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FEE-52A7-4495-ACB5-E31EB40BAD5D}" type="datetime1">
              <a:rPr lang="es-ES" smtClean="0"/>
              <a:t>27/05/2024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15C217-9C03-438F-05E0-F44519B6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0B21BC-7FFB-2C65-679D-694ACAC6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025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0D77F-A467-87A2-3861-4AA8C97C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85FA1C-2E60-2877-14A8-C43B1AD3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D66184-B573-F290-E445-65ADAE97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5D37E-3B98-46DF-9996-3C99086F2CF3}" type="datetime1">
              <a:rPr lang="es-ES" smtClean="0"/>
              <a:t>27/05/2024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F39A84-BCC0-4F50-62FB-271634F8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384BB5-C903-D0CB-98A6-AEB84C08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541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426D7-E7AA-AC72-5459-13A209F5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C9185-1D63-2C57-DFA3-5F35717BE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9DAF3B-D8C2-82EB-5582-14043079E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CC5CA0-2EB8-0103-41C4-F4AB91AA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FD48-4C57-4F8B-91D1-289208139720}" type="datetime1">
              <a:rPr lang="es-ES" smtClean="0"/>
              <a:t>27/05/2024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6AF848-B3F4-9146-3D07-F4312584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E00A7C-ED5E-9BFF-5436-DBC20D02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03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8EB25-5126-7AC8-46DA-9FF75132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2C9CCC-CED7-9037-4B17-890456CAF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F9372F-8262-DD96-72BC-EBE91AC63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97BEE9-7F90-040D-D3A5-CF3A986A5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DCF0F2-A20C-F9CC-DE20-77F2C8A2A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CDCC2A-3CF2-FA50-8608-290480AF0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2917-17DD-4E2D-887E-DD19CAB000E4}" type="datetime1">
              <a:rPr lang="es-ES" smtClean="0"/>
              <a:t>27/05/2024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D49ED1-4686-5D13-9D13-C4BA8C7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874EC44-C497-FB12-4EA9-3307760E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082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33416-054C-7DA7-576F-B07E96B4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E120C3-9E8D-D7EC-7446-6643018C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457-F023-4537-8FB0-25AF070DE8C7}" type="datetime1">
              <a:rPr lang="es-ES" smtClean="0"/>
              <a:t>27/05/2024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1E39F5-6A55-AC4E-6D6C-DC5A53BD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87999E-1DC4-ADE9-CC07-88D7C4CB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16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D68001-CFE9-9A95-3322-3725F1E8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0966-B6E1-4E10-A25A-E67F60BE28C0}" type="datetime1">
              <a:rPr lang="es-ES" smtClean="0"/>
              <a:t>27/05/2024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E0C3F6B-76E7-D72D-19EE-86B303E58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1D3CFE-D2A4-C5F4-188F-7A7E9E09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68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3FAA5-FEE7-F595-DD75-A8429C4EE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A23252-D623-E5F5-7CE8-AEE485716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950F07-7ED6-5365-A646-AD113ECE4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05A2C8-BA5E-70A1-9838-99CD98FB2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4FA4C-0418-4697-8F2E-487154A83C20}" type="datetime1">
              <a:rPr lang="es-ES" smtClean="0"/>
              <a:t>27/05/2024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A4B3AC-743F-A0BF-F94F-12B32BD9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BAD81-75EA-6095-1223-9059607C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12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9051E-A0E8-D378-12FE-B2E26A7AE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5B0C19-8562-79AF-3F93-22AB24B5A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AE5EEC-83CA-E56E-35FD-3CF3E3088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30C7A1-32BF-B377-8D7A-498C3E8C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8E4C-B723-48AC-83B1-388499C7869D}" type="datetime1">
              <a:rPr lang="es-ES" smtClean="0"/>
              <a:t>27/05/2024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6E3376-1EE4-58C0-498B-5CACF17C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C6236A3-6D98-5913-D89D-184423F5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21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AA3F0B5-4019-92BF-6A1E-0C4579F5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AFB623-34A0-ABA3-743E-A1688821A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0EC8B-2228-F5E1-214B-B1125E6E7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C26343-86B2-43E1-A019-CED48DDC479B}" type="datetime1">
              <a:rPr lang="es-ES" smtClean="0"/>
              <a:t>27/05/2024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DE7BF-6DE5-2508-3CB0-334F50C2C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531FE7-C493-1084-8CB5-67F984F9D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FABD24-C0AC-44BA-A5ED-AAAEEC9057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87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32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47.png"/><Relationship Id="rId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50.sv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32.svg"/><Relationship Id="rId4" Type="http://schemas.openxmlformats.org/officeDocument/2006/relationships/image" Target="../media/image50.sv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nti.com/aldphi573ycw" TargetMode="External"/><Relationship Id="rId5" Type="http://schemas.openxmlformats.org/officeDocument/2006/relationships/hyperlink" Target="https://qrco.de/distritosvlc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32.svg"/><Relationship Id="rId4" Type="http://schemas.openxmlformats.org/officeDocument/2006/relationships/image" Target="../media/image50.sv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32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37.png"/><Relationship Id="rId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50.sv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32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47.png"/><Relationship Id="rId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50.sv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48.png"/><Relationship Id="rId5" Type="http://schemas.openxmlformats.org/officeDocument/2006/relationships/image" Target="../media/image52.svg"/><Relationship Id="rId10" Type="http://schemas.openxmlformats.org/officeDocument/2006/relationships/image" Target="../media/image32.svg"/><Relationship Id="rId4" Type="http://schemas.openxmlformats.org/officeDocument/2006/relationships/image" Target="../media/image51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47.png"/><Relationship Id="rId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50.sv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ng.com/ck/a?!&amp;&amp;p=4f1b7d736c7cf4cfJmltdHM9MTcxNjY4MTYwMCZpZ3VpZD0zNmY4MDljNi05ZDNjLTZkYzMtMjQ2Ni0xZDQ2OWM5NDZjMzcmaW5zaWQ9NTgyMQ&amp;ptn=3&amp;ver=2&amp;hsh=3&amp;fclid=36f809c6-9d3c-6dc3-2466-1d469c946c37&amp;psq=DIAGRAMA+DE+SHILOUETTE&amp;u=a1aHR0cHM6Ly9lcy53aWtpcGVkaWEub3JnL3dpa2kvU2lsaG91ZXR0ZV8oY2x1c3RlcmluZyk&amp;ntb=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ng.com/ck/a?!&amp;&amp;p=4f1b7d736c7cf4cfJmltdHM9MTcxNjY4MTYwMCZpZ3VpZD0zNmY4MDljNi05ZDNjLTZkYzMtMjQ2Ni0xZDQ2OWM5NDZjMzcmaW5zaWQ9NTgyMQ&amp;ptn=3&amp;ver=2&amp;hsh=3&amp;fclid=36f809c6-9d3c-6dc3-2466-1d469c946c37&amp;psq=DIAGRAMA+DE+SHILOUETTE&amp;u=a1aHR0cHM6Ly9lcy53aWtpcGVkaWEub3JnL3dpa2kvU2lsaG91ZXR0ZV8oY2x1c3RlcmluZyk&amp;ntb=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ng.com/ck/a?!&amp;&amp;p=4f1b7d736c7cf4cfJmltdHM9MTcxNjY4MTYwMCZpZ3VpZD0zNmY4MDljNi05ZDNjLTZkYzMtMjQ2Ni0xZDQ2OWM5NDZjMzcmaW5zaWQ9NTgyMQ&amp;ptn=3&amp;ver=2&amp;hsh=3&amp;fclid=36f809c6-9d3c-6dc3-2466-1d469c946c37&amp;psq=DIAGRAMA+DE+SHILOUETTE&amp;u=a1aHR0cHM6Ly9lcy53aWtpcGVkaWEub3JnL3dpa2kvU2lsaG91ZXR0ZV8oY2x1c3RlcmluZyk&amp;ntb=1" TargetMode="Externa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bing.com/ck/a?!&amp;&amp;p=4f1b7d736c7cf4cfJmltdHM9MTcxNjY4MTYwMCZpZ3VpZD0zNmY4MDljNi05ZDNjLTZkYzMtMjQ2Ni0xZDQ2OWM5NDZjMzcmaW5zaWQ9NTgyMQ&amp;ptn=3&amp;ver=2&amp;hsh=3&amp;fclid=36f809c6-9d3c-6dc3-2466-1d469c946c37&amp;psq=DIAGRAMA+DE+SHILOUETTE&amp;u=a1aHR0cHM6Ly9lcy53aWtpcGVkaWEub3JnL3dpa2kvU2lsaG91ZXR0ZV8oY2x1c3RlcmluZyk&amp;ntb=1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4f1b7d736c7cf4cfJmltdHM9MTcxNjY4MTYwMCZpZ3VpZD0zNmY4MDljNi05ZDNjLTZkYzMtMjQ2Ni0xZDQ2OWM5NDZjMzcmaW5zaWQ9NTgyMQ&amp;ptn=3&amp;ver=2&amp;hsh=3&amp;fclid=36f809c6-9d3c-6dc3-2466-1d469c946c37&amp;psq=DIAGRAMA+DE+SHILOUETTE&amp;u=a1aHR0cHM6Ly9lcy53aWtpcGVkaWEub3JnL3dpa2kvU2lsaG91ZXR0ZV8oY2x1c3RlcmluZyk&amp;ntb=1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bing.com/ck/a?!&amp;&amp;p=4f1b7d736c7cf4cfJmltdHM9MTcxNjY4MTYwMCZpZ3VpZD0zNmY4MDljNi05ZDNjLTZkYzMtMjQ2Ni0xZDQ2OWM5NDZjMzcmaW5zaWQ9NTgyMQ&amp;ptn=3&amp;ver=2&amp;hsh=3&amp;fclid=36f809c6-9d3c-6dc3-2466-1d469c946c37&amp;psq=DIAGRAMA+DE+SHILOUETTE&amp;u=a1aHR0cHM6Ly9lcy53aWtpcGVkaWEub3JnL3dpa2kvU2lsaG91ZXR0ZV8oY2x1c3RlcmluZyk&amp;ntb=1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s://qrco.de/mapavlc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8.png"/><Relationship Id="rId4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 descr="Manzana de una ciudad">
            <a:extLst>
              <a:ext uri="{FF2B5EF4-FFF2-40B4-BE49-F238E27FC236}">
                <a16:creationId xmlns:a16="http://schemas.microsoft.com/office/drawing/2014/main" id="{3CBE9C01-82FD-3B39-DDFB-F15B1FD8C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02" t="29967" b="32202"/>
          <a:stretch/>
        </p:blipFill>
        <p:spPr>
          <a:xfrm>
            <a:off x="0" y="3730752"/>
            <a:ext cx="7048501" cy="3127248"/>
          </a:xfrm>
          <a:prstGeom prst="rect">
            <a:avLst/>
          </a:prstGeom>
        </p:spPr>
      </p:pic>
      <p:pic>
        <p:nvPicPr>
          <p:cNvPr id="10" name="Gráfico 9" descr="Manzana de una ciudad">
            <a:extLst>
              <a:ext uri="{FF2B5EF4-FFF2-40B4-BE49-F238E27FC236}">
                <a16:creationId xmlns:a16="http://schemas.microsoft.com/office/drawing/2014/main" id="{F66FF8C3-9584-156B-1DE1-9490EED2D6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830" t="33639" b="32889"/>
          <a:stretch/>
        </p:blipFill>
        <p:spPr>
          <a:xfrm>
            <a:off x="11182350" y="3877246"/>
            <a:ext cx="1009650" cy="1819275"/>
          </a:xfrm>
          <a:prstGeom prst="rect">
            <a:avLst/>
          </a:prstGeom>
        </p:spPr>
      </p:pic>
      <p:pic>
        <p:nvPicPr>
          <p:cNvPr id="6" name="Gráfico 5" descr="Manzana urbana con varios edificios, rascacielos y árboles">
            <a:extLst>
              <a:ext uri="{FF2B5EF4-FFF2-40B4-BE49-F238E27FC236}">
                <a16:creationId xmlns:a16="http://schemas.microsoft.com/office/drawing/2014/main" id="{7217146A-C1D9-6A1B-2AEA-07D47A1A16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894" b="25010"/>
          <a:stretch/>
        </p:blipFill>
        <p:spPr>
          <a:xfrm>
            <a:off x="5334000" y="310896"/>
            <a:ext cx="6858000" cy="654710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4FCC138-499B-7625-8DE8-306856731316}"/>
              </a:ext>
            </a:extLst>
          </p:cNvPr>
          <p:cNvSpPr/>
          <p:nvPr/>
        </p:nvSpPr>
        <p:spPr>
          <a:xfrm>
            <a:off x="0" y="2514600"/>
            <a:ext cx="1444752" cy="859536"/>
          </a:xfrm>
          <a:prstGeom prst="rect">
            <a:avLst/>
          </a:prstGeom>
          <a:solidFill>
            <a:srgbClr val="E97132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1C5E935-47EC-8AE5-6FBD-D5A21F81930C}"/>
              </a:ext>
            </a:extLst>
          </p:cNvPr>
          <p:cNvSpPr/>
          <p:nvPr/>
        </p:nvSpPr>
        <p:spPr>
          <a:xfrm>
            <a:off x="10747248" y="2514600"/>
            <a:ext cx="1444752" cy="859536"/>
          </a:xfrm>
          <a:prstGeom prst="rect">
            <a:avLst/>
          </a:prstGeom>
          <a:solidFill>
            <a:srgbClr val="E97132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1F46D3-8649-D9BC-F25E-6704C2714802}"/>
              </a:ext>
            </a:extLst>
          </p:cNvPr>
          <p:cNvSpPr/>
          <p:nvPr/>
        </p:nvSpPr>
        <p:spPr>
          <a:xfrm>
            <a:off x="1326642" y="1709928"/>
            <a:ext cx="9538716" cy="2468880"/>
          </a:xfrm>
          <a:prstGeom prst="roundRect">
            <a:avLst/>
          </a:prstGeom>
          <a:solidFill>
            <a:srgbClr val="E97132">
              <a:alpha val="8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b="1">
                <a:latin typeface="Arial" panose="020B0604020202020204" pitchFamily="34" charset="0"/>
                <a:cs typeface="Arial" panose="020B0604020202020204" pitchFamily="34" charset="0"/>
              </a:rPr>
              <a:t>CLASIFICACIÓN DE DISTRITOS DE VALENCIA</a:t>
            </a:r>
          </a:p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090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81"/>
            <a:ext cx="4703064" cy="1325563"/>
          </a:xfrm>
        </p:spPr>
        <p:txBody>
          <a:bodyPr/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ORGANIZACIÓN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050" name="Picture 2" descr="Github Logo PNG vector in SVG, PDF, AI, CDR format">
            <a:extLst>
              <a:ext uri="{FF2B5EF4-FFF2-40B4-BE49-F238E27FC236}">
                <a16:creationId xmlns:a16="http://schemas.microsoft.com/office/drawing/2014/main" id="{D52154A9-524C-1CD4-C4AB-8F75AFBD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" y="2638425"/>
            <a:ext cx="2752725" cy="206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C5B6F9A2-5914-3EF6-48DF-023038A77DEC}"/>
              </a:ext>
            </a:extLst>
          </p:cNvPr>
          <p:cNvSpPr/>
          <p:nvPr/>
        </p:nvSpPr>
        <p:spPr>
          <a:xfrm>
            <a:off x="2542032" y="3495675"/>
            <a:ext cx="8866251" cy="3143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B848804F-1883-10CD-E6C5-D7A91370C8A2}"/>
              </a:ext>
            </a:extLst>
          </p:cNvPr>
          <p:cNvCxnSpPr>
            <a:cxnSpLocks/>
          </p:cNvCxnSpPr>
          <p:nvPr/>
        </p:nvCxnSpPr>
        <p:spPr>
          <a:xfrm flipV="1">
            <a:off x="2889504" y="1700784"/>
            <a:ext cx="5998464" cy="1892808"/>
          </a:xfrm>
          <a:prstGeom prst="bentConnector3">
            <a:avLst>
              <a:gd name="adj1" fmla="val 15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95917C16-8E55-ED08-AE44-0C834BBE56A4}"/>
              </a:ext>
            </a:extLst>
          </p:cNvPr>
          <p:cNvSpPr/>
          <p:nvPr/>
        </p:nvSpPr>
        <p:spPr>
          <a:xfrm>
            <a:off x="2766060" y="3528535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E8AC5A-288C-9873-E257-AE506E7777A7}"/>
              </a:ext>
            </a:extLst>
          </p:cNvPr>
          <p:cNvSpPr/>
          <p:nvPr/>
        </p:nvSpPr>
        <p:spPr>
          <a:xfrm>
            <a:off x="3302508" y="3528534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8355E62-9ACA-2685-C625-8E03CB177051}"/>
              </a:ext>
            </a:extLst>
          </p:cNvPr>
          <p:cNvSpPr/>
          <p:nvPr/>
        </p:nvSpPr>
        <p:spPr>
          <a:xfrm>
            <a:off x="3823906" y="3528533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15F6B2F-128E-5D7C-30C7-629D9109B8C2}"/>
              </a:ext>
            </a:extLst>
          </p:cNvPr>
          <p:cNvSpPr/>
          <p:nvPr/>
        </p:nvSpPr>
        <p:spPr>
          <a:xfrm>
            <a:off x="4902232" y="3528532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74287CA-6FD9-1A8A-1192-F7B38489DD6A}"/>
              </a:ext>
            </a:extLst>
          </p:cNvPr>
          <p:cNvSpPr/>
          <p:nvPr/>
        </p:nvSpPr>
        <p:spPr>
          <a:xfrm>
            <a:off x="5455110" y="3528531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8327063-EA27-416B-3A23-F68667944E2E}"/>
              </a:ext>
            </a:extLst>
          </p:cNvPr>
          <p:cNvSpPr/>
          <p:nvPr/>
        </p:nvSpPr>
        <p:spPr>
          <a:xfrm>
            <a:off x="7020330" y="3528530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3CDDB45-B3FF-8A2E-34FC-352630493F6D}"/>
              </a:ext>
            </a:extLst>
          </p:cNvPr>
          <p:cNvSpPr/>
          <p:nvPr/>
        </p:nvSpPr>
        <p:spPr>
          <a:xfrm>
            <a:off x="8778335" y="3528529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8FD2521-BBC4-AC54-D754-B30CF6172791}"/>
              </a:ext>
            </a:extLst>
          </p:cNvPr>
          <p:cNvSpPr/>
          <p:nvPr/>
        </p:nvSpPr>
        <p:spPr>
          <a:xfrm>
            <a:off x="9067895" y="3528529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6F87F90-3C80-8246-2D2C-646B5691019F}"/>
              </a:ext>
            </a:extLst>
          </p:cNvPr>
          <p:cNvSpPr/>
          <p:nvPr/>
        </p:nvSpPr>
        <p:spPr>
          <a:xfrm>
            <a:off x="9661909" y="3528528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7C3286F3-9989-3C15-3C1C-223408558C47}"/>
              </a:ext>
            </a:extLst>
          </p:cNvPr>
          <p:cNvCxnSpPr>
            <a:cxnSpLocks/>
            <a:stCxn id="18" idx="4"/>
          </p:cNvCxnSpPr>
          <p:nvPr/>
        </p:nvCxnSpPr>
        <p:spPr>
          <a:xfrm rot="16200000" flipH="1">
            <a:off x="5050154" y="1616487"/>
            <a:ext cx="1690974" cy="6012275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AF1426EC-488A-60C2-9E8D-7630CE9028E7}"/>
              </a:ext>
            </a:extLst>
          </p:cNvPr>
          <p:cNvCxnSpPr>
            <a:cxnSpLocks/>
            <a:stCxn id="19" idx="4"/>
          </p:cNvCxnSpPr>
          <p:nvPr/>
        </p:nvCxnSpPr>
        <p:spPr>
          <a:xfrm rot="16200000" flipH="1">
            <a:off x="5855541" y="1347548"/>
            <a:ext cx="1160623" cy="6019800"/>
          </a:xfrm>
          <a:prstGeom prst="bent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A54ECDE-E238-652B-29A5-50A833D1BF97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7369186" y="-136042"/>
            <a:ext cx="1321064" cy="6008085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8206BDAE-CBBB-22ED-F069-5CF024015517}"/>
              </a:ext>
            </a:extLst>
          </p:cNvPr>
          <p:cNvSpPr/>
          <p:nvPr/>
        </p:nvSpPr>
        <p:spPr>
          <a:xfrm>
            <a:off x="10503598" y="3319272"/>
            <a:ext cx="644400" cy="64279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D9ED532-44AE-9338-5203-1B84C96C8C0C}"/>
              </a:ext>
            </a:extLst>
          </p:cNvPr>
          <p:cNvCxnSpPr>
            <a:endCxn id="20" idx="0"/>
          </p:cNvCxnSpPr>
          <p:nvPr/>
        </p:nvCxnSpPr>
        <p:spPr>
          <a:xfrm>
            <a:off x="3947350" y="1700784"/>
            <a:ext cx="0" cy="18277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CBAA33FF-508B-2172-A02A-6783070EB0F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5578554" y="3777134"/>
            <a:ext cx="0" cy="1690978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ABA030BD-DD94-2973-D9F6-E063744288B8}"/>
              </a:ext>
            </a:extLst>
          </p:cNvPr>
          <p:cNvCxnSpPr>
            <a:cxnSpLocks/>
          </p:cNvCxnSpPr>
          <p:nvPr/>
        </p:nvCxnSpPr>
        <p:spPr>
          <a:xfrm>
            <a:off x="7143774" y="2207468"/>
            <a:ext cx="0" cy="13210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FD2626F8-DBF4-93A3-EA07-B57099E64C9A}"/>
              </a:ext>
            </a:extLst>
          </p:cNvPr>
          <p:cNvCxnSpPr>
            <a:cxnSpLocks/>
          </p:cNvCxnSpPr>
          <p:nvPr/>
        </p:nvCxnSpPr>
        <p:spPr>
          <a:xfrm>
            <a:off x="8901779" y="3777131"/>
            <a:ext cx="0" cy="116062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2D34E6E8-D65A-CED5-EABB-D9EC8286F042}"/>
              </a:ext>
            </a:extLst>
          </p:cNvPr>
          <p:cNvSpPr txBox="1"/>
          <p:nvPr/>
        </p:nvSpPr>
        <p:spPr>
          <a:xfrm>
            <a:off x="7170513" y="2723857"/>
            <a:ext cx="21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accent2"/>
                </a:solidFill>
              </a:rPr>
              <a:t>PULL DESDE MAIN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DDAD147-14E4-CD63-5312-9685AC1D1FB8}"/>
              </a:ext>
            </a:extLst>
          </p:cNvPr>
          <p:cNvSpPr/>
          <p:nvPr/>
        </p:nvSpPr>
        <p:spPr>
          <a:xfrm>
            <a:off x="10466999" y="3291840"/>
            <a:ext cx="705600" cy="706801"/>
          </a:xfrm>
          <a:prstGeom prst="ellipse">
            <a:avLst/>
          </a:prstGeom>
          <a:noFill/>
          <a:ln>
            <a:solidFill>
              <a:srgbClr val="CC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20B3872-F240-C0E2-204E-7E72C515A6A3}"/>
              </a:ext>
            </a:extLst>
          </p:cNvPr>
          <p:cNvSpPr txBox="1"/>
          <p:nvPr/>
        </p:nvSpPr>
        <p:spPr>
          <a:xfrm>
            <a:off x="9837677" y="4086178"/>
            <a:ext cx="2019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>
                <a:solidFill>
                  <a:srgbClr val="CCCC00"/>
                </a:solidFill>
              </a:rPr>
              <a:t>PROYECTO FINAL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4AACD7-E54B-F991-8323-2898C83B9116}"/>
              </a:ext>
            </a:extLst>
          </p:cNvPr>
          <p:cNvSpPr txBox="1"/>
          <p:nvPr/>
        </p:nvSpPr>
        <p:spPr>
          <a:xfrm>
            <a:off x="3147249" y="5562120"/>
            <a:ext cx="280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solidFill>
                  <a:schemeClr val="accent1"/>
                </a:solidFill>
              </a:rPr>
              <a:t>RAMA PERSONAL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25D0AF-63C2-713A-9716-DDE13231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27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173101"/>
            <a:ext cx="5257800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ESTRUCTURADOS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A549B7B-79BB-3D58-8D91-F5C9DB394DE3}"/>
              </a:ext>
            </a:extLst>
          </p:cNvPr>
          <p:cNvCxnSpPr>
            <a:cxnSpLocks/>
          </p:cNvCxnSpPr>
          <p:nvPr/>
        </p:nvCxnSpPr>
        <p:spPr>
          <a:xfrm>
            <a:off x="6675120" y="1498664"/>
            <a:ext cx="0" cy="4636960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F423AE83-5E0A-59B6-B2FB-A0C4381A7ADF}"/>
              </a:ext>
            </a:extLst>
          </p:cNvPr>
          <p:cNvSpPr txBox="1">
            <a:spLocks/>
          </p:cNvSpPr>
          <p:nvPr/>
        </p:nvSpPr>
        <p:spPr>
          <a:xfrm>
            <a:off x="7943085" y="731520"/>
            <a:ext cx="2731004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</a:t>
            </a:r>
          </a:p>
        </p:txBody>
      </p:sp>
      <p:pic>
        <p:nvPicPr>
          <p:cNvPr id="1026" name="Picture 2" descr="Concello de Valencia - Biquipedia, a enciclopedia libre">
            <a:extLst>
              <a:ext uri="{FF2B5EF4-FFF2-40B4-BE49-F238E27FC236}">
                <a16:creationId xmlns:a16="http://schemas.microsoft.com/office/drawing/2014/main" id="{3C503A76-AC69-AA98-B534-CFBAB0CFE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5"/>
          <a:stretch/>
        </p:blipFill>
        <p:spPr bwMode="auto">
          <a:xfrm>
            <a:off x="1515237" y="1679448"/>
            <a:ext cx="10085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91C3AE-4FFB-D68D-A88F-06BB2D55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3110995"/>
            <a:ext cx="2702804" cy="281913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DF76287-3787-2888-3294-C281D60D194F}"/>
              </a:ext>
            </a:extLst>
          </p:cNvPr>
          <p:cNvSpPr txBox="1">
            <a:spLocks/>
          </p:cNvSpPr>
          <p:nvPr/>
        </p:nvSpPr>
        <p:spPr>
          <a:xfrm>
            <a:off x="2523743" y="1863411"/>
            <a:ext cx="2212847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latin typeface="Arial" panose="020B0604020202020204" pitchFamily="34" charset="0"/>
                <a:cs typeface="Arial" panose="020B0604020202020204" pitchFamily="34" charset="0"/>
              </a:rPr>
              <a:t>OFICINA DE ESTADÍSTICA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A174512-88EE-4203-C227-E0B72E76D99F}"/>
              </a:ext>
            </a:extLst>
          </p:cNvPr>
          <p:cNvSpPr/>
          <p:nvPr/>
        </p:nvSpPr>
        <p:spPr>
          <a:xfrm>
            <a:off x="3624196" y="4209158"/>
            <a:ext cx="877824" cy="466344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2" descr="Excel Office Xlsx Icon PNG Transparent Background, Free Download #3379 ...">
            <a:extLst>
              <a:ext uri="{FF2B5EF4-FFF2-40B4-BE49-F238E27FC236}">
                <a16:creationId xmlns:a16="http://schemas.microsoft.com/office/drawing/2014/main" id="{491E27F7-8B4C-624C-4EC1-9118DC26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09" y="3372863"/>
            <a:ext cx="1022093" cy="102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111AEA-07FF-B5ED-3D6F-C24A86E4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74286" y="4675502"/>
            <a:ext cx="758359" cy="77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651D5924-3963-CEE8-1CEA-628517ACB795}"/>
              </a:ext>
            </a:extLst>
          </p:cNvPr>
          <p:cNvSpPr txBox="1">
            <a:spLocks/>
          </p:cNvSpPr>
          <p:nvPr/>
        </p:nvSpPr>
        <p:spPr>
          <a:xfrm>
            <a:off x="7381485" y="2192118"/>
            <a:ext cx="4040853" cy="3778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Datos distintos por distrito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Exhaustiva revisión de documentos individuales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Datos faltantes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Errores en los cálculos de estadísticos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44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173101"/>
            <a:ext cx="5257800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ESTRUCTURADOS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A549B7B-79BB-3D58-8D91-F5C9DB394DE3}"/>
              </a:ext>
            </a:extLst>
          </p:cNvPr>
          <p:cNvCxnSpPr>
            <a:cxnSpLocks/>
          </p:cNvCxnSpPr>
          <p:nvPr/>
        </p:nvCxnSpPr>
        <p:spPr>
          <a:xfrm>
            <a:off x="6675120" y="1498664"/>
            <a:ext cx="0" cy="4636960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F423AE83-5E0A-59B6-B2FB-A0C4381A7ADF}"/>
              </a:ext>
            </a:extLst>
          </p:cNvPr>
          <p:cNvSpPr txBox="1">
            <a:spLocks/>
          </p:cNvSpPr>
          <p:nvPr/>
        </p:nvSpPr>
        <p:spPr>
          <a:xfrm>
            <a:off x="7943085" y="731520"/>
            <a:ext cx="2731004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</a:t>
            </a:r>
          </a:p>
        </p:txBody>
      </p:sp>
      <p:pic>
        <p:nvPicPr>
          <p:cNvPr id="1026" name="Picture 2" descr="Concello de Valencia - Biquipedia, a enciclopedia libre">
            <a:extLst>
              <a:ext uri="{FF2B5EF4-FFF2-40B4-BE49-F238E27FC236}">
                <a16:creationId xmlns:a16="http://schemas.microsoft.com/office/drawing/2014/main" id="{3C503A76-AC69-AA98-B534-CFBAB0CFE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5"/>
          <a:stretch/>
        </p:blipFill>
        <p:spPr bwMode="auto">
          <a:xfrm>
            <a:off x="1515237" y="1679448"/>
            <a:ext cx="10085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91C3AE-4FFB-D68D-A88F-06BB2D55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3110995"/>
            <a:ext cx="2702804" cy="281913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DF76287-3787-2888-3294-C281D60D194F}"/>
              </a:ext>
            </a:extLst>
          </p:cNvPr>
          <p:cNvSpPr txBox="1">
            <a:spLocks/>
          </p:cNvSpPr>
          <p:nvPr/>
        </p:nvSpPr>
        <p:spPr>
          <a:xfrm>
            <a:off x="2523743" y="1863411"/>
            <a:ext cx="2212847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latin typeface="Arial" panose="020B0604020202020204" pitchFamily="34" charset="0"/>
                <a:cs typeface="Arial" panose="020B0604020202020204" pitchFamily="34" charset="0"/>
              </a:rPr>
              <a:t>OFICINA DE ESTADÍSTICA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A174512-88EE-4203-C227-E0B72E76D99F}"/>
              </a:ext>
            </a:extLst>
          </p:cNvPr>
          <p:cNvSpPr/>
          <p:nvPr/>
        </p:nvSpPr>
        <p:spPr>
          <a:xfrm>
            <a:off x="3624196" y="4209158"/>
            <a:ext cx="877824" cy="466344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2" descr="Excel Office Xlsx Icon PNG Transparent Background, Free Download #3379 ...">
            <a:extLst>
              <a:ext uri="{FF2B5EF4-FFF2-40B4-BE49-F238E27FC236}">
                <a16:creationId xmlns:a16="http://schemas.microsoft.com/office/drawing/2014/main" id="{491E27F7-8B4C-624C-4EC1-9118DC26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09" y="3372863"/>
            <a:ext cx="1022093" cy="102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111AEA-07FF-B5ED-3D6F-C24A86E4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1381118" y="-31605044"/>
            <a:ext cx="70010627" cy="720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2446FDB-769F-631A-068F-E727E167FD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8" r="-154"/>
          <a:stretch/>
        </p:blipFill>
        <p:spPr>
          <a:xfrm>
            <a:off x="378438" y="1420119"/>
            <a:ext cx="11452776" cy="4261372"/>
          </a:xfrm>
          <a:prstGeom prst="rect">
            <a:avLst/>
          </a:prstGeom>
          <a:ln w="19050"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9D4D9FB6-0F62-D5D9-262D-CAF56A00CE87}"/>
              </a:ext>
            </a:extLst>
          </p:cNvPr>
          <p:cNvGrpSpPr/>
          <p:nvPr/>
        </p:nvGrpSpPr>
        <p:grpSpPr>
          <a:xfrm>
            <a:off x="20635813" y="1949165"/>
            <a:ext cx="3494775" cy="2323659"/>
            <a:chOff x="7506791" y="2544157"/>
            <a:chExt cx="3494775" cy="2323659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BDC05F8-7B75-33BE-1A84-1BCA296F5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2760"/>
            <a:stretch/>
          </p:blipFill>
          <p:spPr>
            <a:xfrm>
              <a:off x="7506791" y="2544157"/>
              <a:ext cx="2414445" cy="2323659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AC9FDBB7-8880-A8BE-E621-5F9766494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1236" y="2652664"/>
              <a:ext cx="1080330" cy="2106644"/>
            </a:xfrm>
            <a:prstGeom prst="rect">
              <a:avLst/>
            </a:prstGeom>
          </p:spPr>
        </p:pic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E5BBEB64-A3A1-EE8B-0DB0-BF8C7A3A8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68013" y="1912133"/>
            <a:ext cx="7384765" cy="119886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78B853B-AB65-FDA7-6CEE-FCB0B65088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68013" y="4164316"/>
            <a:ext cx="7965197" cy="11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858901"/>
            <a:ext cx="5257800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ESTRUCTURADOS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A549B7B-79BB-3D58-8D91-F5C9DB394DE3}"/>
              </a:ext>
            </a:extLst>
          </p:cNvPr>
          <p:cNvCxnSpPr>
            <a:cxnSpLocks/>
          </p:cNvCxnSpPr>
          <p:nvPr/>
        </p:nvCxnSpPr>
        <p:spPr>
          <a:xfrm>
            <a:off x="6675120" y="2184464"/>
            <a:ext cx="0" cy="4636960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F423AE83-5E0A-59B6-B2FB-A0C4381A7ADF}"/>
              </a:ext>
            </a:extLst>
          </p:cNvPr>
          <p:cNvSpPr txBox="1">
            <a:spLocks/>
          </p:cNvSpPr>
          <p:nvPr/>
        </p:nvSpPr>
        <p:spPr>
          <a:xfrm>
            <a:off x="7943085" y="1417320"/>
            <a:ext cx="2731004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</a:t>
            </a:r>
          </a:p>
        </p:txBody>
      </p:sp>
      <p:pic>
        <p:nvPicPr>
          <p:cNvPr id="1026" name="Picture 2" descr="Concello de Valencia - Biquipedia, a enciclopedia libre">
            <a:extLst>
              <a:ext uri="{FF2B5EF4-FFF2-40B4-BE49-F238E27FC236}">
                <a16:creationId xmlns:a16="http://schemas.microsoft.com/office/drawing/2014/main" id="{3C503A76-AC69-AA98-B534-CFBAB0CFE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5"/>
          <a:stretch/>
        </p:blipFill>
        <p:spPr bwMode="auto">
          <a:xfrm>
            <a:off x="1515237" y="2365248"/>
            <a:ext cx="10085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91C3AE-4FFB-D68D-A88F-06BB2D55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3796795"/>
            <a:ext cx="2702804" cy="281913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DF76287-3787-2888-3294-C281D60D194F}"/>
              </a:ext>
            </a:extLst>
          </p:cNvPr>
          <p:cNvSpPr txBox="1">
            <a:spLocks/>
          </p:cNvSpPr>
          <p:nvPr/>
        </p:nvSpPr>
        <p:spPr>
          <a:xfrm>
            <a:off x="2523743" y="2549211"/>
            <a:ext cx="2212847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latin typeface="Arial" panose="020B0604020202020204" pitchFamily="34" charset="0"/>
                <a:cs typeface="Arial" panose="020B0604020202020204" pitchFamily="34" charset="0"/>
              </a:rPr>
              <a:t>OFICINA DE ESTADÍSTICA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A174512-88EE-4203-C227-E0B72E76D99F}"/>
              </a:ext>
            </a:extLst>
          </p:cNvPr>
          <p:cNvSpPr/>
          <p:nvPr/>
        </p:nvSpPr>
        <p:spPr>
          <a:xfrm>
            <a:off x="3624196" y="4894958"/>
            <a:ext cx="877824" cy="466344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2" descr="Excel Office Xlsx Icon PNG Transparent Background, Free Download #3379 ...">
            <a:extLst>
              <a:ext uri="{FF2B5EF4-FFF2-40B4-BE49-F238E27FC236}">
                <a16:creationId xmlns:a16="http://schemas.microsoft.com/office/drawing/2014/main" id="{491E27F7-8B4C-624C-4EC1-9118DC26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09" y="4058663"/>
            <a:ext cx="1022093" cy="102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111AEA-07FF-B5ED-3D6F-C24A86E4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5803173" y="-32203205"/>
            <a:ext cx="70010627" cy="720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2446FDB-769F-631A-068F-E727E167FD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8" r="-154"/>
          <a:stretch/>
        </p:blipFill>
        <p:spPr>
          <a:xfrm>
            <a:off x="-13449322" y="980309"/>
            <a:ext cx="11452776" cy="426137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94BEA63-A4F0-D88A-7780-4FFF725D7953}"/>
              </a:ext>
            </a:extLst>
          </p:cNvPr>
          <p:cNvSpPr txBox="1"/>
          <p:nvPr/>
        </p:nvSpPr>
        <p:spPr>
          <a:xfrm>
            <a:off x="551559" y="487059"/>
            <a:ext cx="671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>
                <a:solidFill>
                  <a:srgbClr val="E971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Padrón a 01/01/2023. Barrio 1.1. la Seu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5E5F7C9-8FC4-B05F-36C9-2CF3402B3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04" y="2184464"/>
            <a:ext cx="7384765" cy="119886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E369F3-D293-64F5-778A-547D2EAEF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337" y="4606233"/>
            <a:ext cx="7965197" cy="1176337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9283CF8D-9635-F371-9FC2-9392961BCC42}"/>
              </a:ext>
            </a:extLst>
          </p:cNvPr>
          <p:cNvGrpSpPr/>
          <p:nvPr/>
        </p:nvGrpSpPr>
        <p:grpSpPr>
          <a:xfrm>
            <a:off x="8350916" y="2172813"/>
            <a:ext cx="3494775" cy="2323659"/>
            <a:chOff x="7506791" y="2544157"/>
            <a:chExt cx="3494775" cy="232365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9990E20-4D96-384E-449C-FF807E138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2760"/>
            <a:stretch/>
          </p:blipFill>
          <p:spPr>
            <a:xfrm>
              <a:off x="7506791" y="2544157"/>
              <a:ext cx="2414445" cy="232365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58926806-0BEF-27FF-A3FE-747E1A4F4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21236" y="2652664"/>
              <a:ext cx="1080330" cy="2106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29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173101"/>
            <a:ext cx="5257800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ESTRUCTURADOS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A549B7B-79BB-3D58-8D91-F5C9DB394DE3}"/>
              </a:ext>
            </a:extLst>
          </p:cNvPr>
          <p:cNvCxnSpPr>
            <a:cxnSpLocks/>
          </p:cNvCxnSpPr>
          <p:nvPr/>
        </p:nvCxnSpPr>
        <p:spPr>
          <a:xfrm>
            <a:off x="6675120" y="1498664"/>
            <a:ext cx="0" cy="4636960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F423AE83-5E0A-59B6-B2FB-A0C4381A7ADF}"/>
              </a:ext>
            </a:extLst>
          </p:cNvPr>
          <p:cNvSpPr txBox="1">
            <a:spLocks/>
          </p:cNvSpPr>
          <p:nvPr/>
        </p:nvSpPr>
        <p:spPr>
          <a:xfrm>
            <a:off x="7943085" y="731520"/>
            <a:ext cx="2731004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</a:t>
            </a:r>
          </a:p>
        </p:txBody>
      </p:sp>
      <p:pic>
        <p:nvPicPr>
          <p:cNvPr id="1026" name="Picture 2" descr="Concello de Valencia - Biquipedia, a enciclopedia libre">
            <a:extLst>
              <a:ext uri="{FF2B5EF4-FFF2-40B4-BE49-F238E27FC236}">
                <a16:creationId xmlns:a16="http://schemas.microsoft.com/office/drawing/2014/main" id="{3C503A76-AC69-AA98-B534-CFBAB0CFE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5"/>
          <a:stretch/>
        </p:blipFill>
        <p:spPr bwMode="auto">
          <a:xfrm>
            <a:off x="1515237" y="1679448"/>
            <a:ext cx="10085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91C3AE-4FFB-D68D-A88F-06BB2D559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3110995"/>
            <a:ext cx="2702804" cy="281913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DF76287-3787-2888-3294-C281D60D194F}"/>
              </a:ext>
            </a:extLst>
          </p:cNvPr>
          <p:cNvSpPr txBox="1">
            <a:spLocks/>
          </p:cNvSpPr>
          <p:nvPr/>
        </p:nvSpPr>
        <p:spPr>
          <a:xfrm>
            <a:off x="2523743" y="1863411"/>
            <a:ext cx="2212847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latin typeface="Arial" panose="020B0604020202020204" pitchFamily="34" charset="0"/>
                <a:cs typeface="Arial" panose="020B0604020202020204" pitchFamily="34" charset="0"/>
              </a:rPr>
              <a:t>OFICINA DE ESTADÍSTICA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A174512-88EE-4203-C227-E0B72E76D99F}"/>
              </a:ext>
            </a:extLst>
          </p:cNvPr>
          <p:cNvSpPr/>
          <p:nvPr/>
        </p:nvSpPr>
        <p:spPr>
          <a:xfrm>
            <a:off x="3624196" y="4209158"/>
            <a:ext cx="877824" cy="466344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2" descr="Excel Office Xlsx Icon PNG Transparent Background, Free Download #3379 ...">
            <a:extLst>
              <a:ext uri="{FF2B5EF4-FFF2-40B4-BE49-F238E27FC236}">
                <a16:creationId xmlns:a16="http://schemas.microsoft.com/office/drawing/2014/main" id="{491E27F7-8B4C-624C-4EC1-9118DC26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09" y="3372863"/>
            <a:ext cx="1022093" cy="102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111AEA-07FF-B5ED-3D6F-C24A86E4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74286" y="4675502"/>
            <a:ext cx="758359" cy="77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5918509-48DD-AFF4-D35A-F37019DCAACB}"/>
              </a:ext>
            </a:extLst>
          </p:cNvPr>
          <p:cNvSpPr txBox="1">
            <a:spLocks/>
          </p:cNvSpPr>
          <p:nvPr/>
        </p:nvSpPr>
        <p:spPr>
          <a:xfrm>
            <a:off x="7381485" y="2192118"/>
            <a:ext cx="4040853" cy="3778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Datos distintos por distrito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Exhaustiva revisión de documentos individuales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Datos faltantes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Errores en los cálculos de estadísticos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2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173101"/>
            <a:ext cx="5257800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NO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ESTRUCTURADOS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A549B7B-79BB-3D58-8D91-F5C9DB394DE3}"/>
              </a:ext>
            </a:extLst>
          </p:cNvPr>
          <p:cNvCxnSpPr>
            <a:cxnSpLocks/>
          </p:cNvCxnSpPr>
          <p:nvPr/>
        </p:nvCxnSpPr>
        <p:spPr>
          <a:xfrm>
            <a:off x="6675120" y="1498664"/>
            <a:ext cx="0" cy="4636960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4BB4ED7C-2C74-F565-C632-7313D58A8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85"/>
          <a:stretch/>
        </p:blipFill>
        <p:spPr>
          <a:xfrm>
            <a:off x="652273" y="3428999"/>
            <a:ext cx="5290062" cy="27636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349A0C-B3A0-01EF-0576-860E045B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1821069"/>
            <a:ext cx="5415034" cy="129165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3891892-7FF1-1CF3-83C2-7F4E9C2C81F0}"/>
              </a:ext>
            </a:extLst>
          </p:cNvPr>
          <p:cNvSpPr/>
          <p:nvPr/>
        </p:nvSpPr>
        <p:spPr>
          <a:xfrm>
            <a:off x="2679192" y="5248656"/>
            <a:ext cx="295351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0AF20F6-B2AC-FF8D-F805-8F4D05EE8332}"/>
              </a:ext>
            </a:extLst>
          </p:cNvPr>
          <p:cNvSpPr/>
          <p:nvPr/>
        </p:nvSpPr>
        <p:spPr>
          <a:xfrm>
            <a:off x="2706624" y="4737313"/>
            <a:ext cx="740664" cy="210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2B7E357-65AC-3AAA-17EF-9104C47CD44D}"/>
              </a:ext>
            </a:extLst>
          </p:cNvPr>
          <p:cNvSpPr/>
          <p:nvPr/>
        </p:nvSpPr>
        <p:spPr>
          <a:xfrm>
            <a:off x="2990980" y="4325112"/>
            <a:ext cx="575180" cy="137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8AE69E6-A0BD-3851-5E5F-DEC39DC4567E}"/>
              </a:ext>
            </a:extLst>
          </p:cNvPr>
          <p:cNvSpPr txBox="1">
            <a:spLocks/>
          </p:cNvSpPr>
          <p:nvPr/>
        </p:nvSpPr>
        <p:spPr>
          <a:xfrm>
            <a:off x="7381485" y="2192118"/>
            <a:ext cx="4040853" cy="3778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Gran falta de datos relacionados con la temática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Políticas de privacidad de organizaciones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Sesgo y subjetividad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61C2D5-4412-B417-7339-D3DAD4C9F316}"/>
              </a:ext>
            </a:extLst>
          </p:cNvPr>
          <p:cNvSpPr txBox="1">
            <a:spLocks/>
          </p:cNvSpPr>
          <p:nvPr/>
        </p:nvSpPr>
        <p:spPr>
          <a:xfrm>
            <a:off x="7943085" y="731520"/>
            <a:ext cx="2731004" cy="785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</a:t>
            </a:r>
          </a:p>
        </p:txBody>
      </p:sp>
    </p:spTree>
    <p:extLst>
      <p:ext uri="{BB962C8B-B14F-4D97-AF65-F5344CB8AC3E}">
        <p14:creationId xmlns:p14="http://schemas.microsoft.com/office/powerpoint/2010/main" val="355729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81"/>
            <a:ext cx="4703064" cy="1325563"/>
          </a:xfrm>
        </p:spPr>
        <p:txBody>
          <a:bodyPr/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25D0AF-63C2-713A-9716-DDE13231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16</a:t>
            </a:fld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5A50529-A9F1-3F65-032D-4A9DF5F862C5}"/>
              </a:ext>
            </a:extLst>
          </p:cNvPr>
          <p:cNvSpPr txBox="1">
            <a:spLocks/>
          </p:cNvSpPr>
          <p:nvPr/>
        </p:nvSpPr>
        <p:spPr>
          <a:xfrm>
            <a:off x="838200" y="1187769"/>
            <a:ext cx="7772400" cy="3651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Hay que asegurarse de hacer un uso correcto y legal de los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5DFCC4-E9E6-1B28-A991-CDEB712A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35" y="1791170"/>
            <a:ext cx="11408129" cy="176037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71F6546-9894-31D9-DB3C-9DBBA3E35750}"/>
              </a:ext>
            </a:extLst>
          </p:cNvPr>
          <p:cNvSpPr/>
          <p:nvPr/>
        </p:nvSpPr>
        <p:spPr>
          <a:xfrm>
            <a:off x="2961294" y="1820354"/>
            <a:ext cx="4198264" cy="300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F82E92E-F366-3B8A-1D65-AAE7798C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63" y="4199383"/>
            <a:ext cx="10552270" cy="225424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719C445-FB0E-88EE-EACE-70D2283CD5F3}"/>
              </a:ext>
            </a:extLst>
          </p:cNvPr>
          <p:cNvSpPr/>
          <p:nvPr/>
        </p:nvSpPr>
        <p:spPr>
          <a:xfrm>
            <a:off x="5543271" y="5670231"/>
            <a:ext cx="2640219" cy="230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9A9CE38-8423-902A-EF36-6FDDC13BF528}"/>
              </a:ext>
            </a:extLst>
          </p:cNvPr>
          <p:cNvSpPr/>
          <p:nvPr/>
        </p:nvSpPr>
        <p:spPr>
          <a:xfrm>
            <a:off x="1833789" y="5939361"/>
            <a:ext cx="3859421" cy="230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A855C6E-0739-2B28-722E-10A4D8F351D7}"/>
              </a:ext>
            </a:extLst>
          </p:cNvPr>
          <p:cNvCxnSpPr>
            <a:cxnSpLocks/>
          </p:cNvCxnSpPr>
          <p:nvPr/>
        </p:nvCxnSpPr>
        <p:spPr>
          <a:xfrm>
            <a:off x="391935" y="3852153"/>
            <a:ext cx="11408129" cy="0"/>
          </a:xfrm>
          <a:prstGeom prst="line">
            <a:avLst/>
          </a:prstGeom>
          <a:ln w="38100">
            <a:solidFill>
              <a:srgbClr val="E97132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Green Tick PNG Transparent Images - PNG All">
            <a:extLst>
              <a:ext uri="{FF2B5EF4-FFF2-40B4-BE49-F238E27FC236}">
                <a16:creationId xmlns:a16="http://schemas.microsoft.com/office/drawing/2014/main" id="{816E9144-253C-15D1-F9EB-2EE676C56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416" y="2844418"/>
            <a:ext cx="584582" cy="58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 Logo Png - ANATOMY STRUCTURE">
            <a:extLst>
              <a:ext uri="{FF2B5EF4-FFF2-40B4-BE49-F238E27FC236}">
                <a16:creationId xmlns:a16="http://schemas.microsoft.com/office/drawing/2014/main" id="{DF2A5C61-1B41-137A-887B-6D99C360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345" y="5565152"/>
            <a:ext cx="633078" cy="6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05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97CB874-3AFB-06F7-E64A-D2A1C2D7E3D9}"/>
              </a:ext>
            </a:extLst>
          </p:cNvPr>
          <p:cNvSpPr/>
          <p:nvPr/>
        </p:nvSpPr>
        <p:spPr>
          <a:xfrm>
            <a:off x="508000" y="1300480"/>
            <a:ext cx="1524000" cy="42164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C8CA4D-E495-98FA-9930-A4DD38D4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17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49047A1-668D-6C72-FFBE-D1C0DE0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41021"/>
            <a:ext cx="6168136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 TRABAJO</a:t>
            </a:r>
          </a:p>
        </p:txBody>
      </p:sp>
      <p:pic>
        <p:nvPicPr>
          <p:cNvPr id="16" name="Gráfico 15" descr="Base de datos con relleno sólido">
            <a:extLst>
              <a:ext uri="{FF2B5EF4-FFF2-40B4-BE49-F238E27FC236}">
                <a16:creationId xmlns:a16="http://schemas.microsoft.com/office/drawing/2014/main" id="{C04F1AA4-0C05-62A6-D4AA-5B117F12F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120" y="1549400"/>
            <a:ext cx="914400" cy="914400"/>
          </a:xfrm>
          <a:prstGeom prst="rect">
            <a:avLst/>
          </a:prstGeom>
        </p:spPr>
      </p:pic>
      <p:pic>
        <p:nvPicPr>
          <p:cNvPr id="18" name="Gráfico 17" descr="Gráfico circular con relleno sólido">
            <a:extLst>
              <a:ext uri="{FF2B5EF4-FFF2-40B4-BE49-F238E27FC236}">
                <a16:creationId xmlns:a16="http://schemas.microsoft.com/office/drawing/2014/main" id="{A8FF1C1D-5301-6F50-A9A0-FAAA6D278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120" y="2961576"/>
            <a:ext cx="914400" cy="914400"/>
          </a:xfrm>
          <a:prstGeom prst="rect">
            <a:avLst/>
          </a:prstGeom>
        </p:spPr>
      </p:pic>
      <p:pic>
        <p:nvPicPr>
          <p:cNvPr id="20" name="Gráfico 19" descr="Internet con relleno sólido">
            <a:extLst>
              <a:ext uri="{FF2B5EF4-FFF2-40B4-BE49-F238E27FC236}">
                <a16:creationId xmlns:a16="http://schemas.microsoft.com/office/drawing/2014/main" id="{89884A10-3CEE-0FD3-04A5-18997994B6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960" y="4272280"/>
            <a:ext cx="914400" cy="914400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1F5802F3-CD40-7AAF-2FFF-45C4702723CC}"/>
              </a:ext>
            </a:extLst>
          </p:cNvPr>
          <p:cNvSpPr txBox="1">
            <a:spLocks/>
          </p:cNvSpPr>
          <p:nvPr/>
        </p:nvSpPr>
        <p:spPr>
          <a:xfrm>
            <a:off x="604520" y="5951303"/>
            <a:ext cx="142748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s-ES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F31E731-D9EE-2EFD-610E-A57D70115466}"/>
              </a:ext>
            </a:extLst>
          </p:cNvPr>
          <p:cNvSpPr/>
          <p:nvPr/>
        </p:nvSpPr>
        <p:spPr>
          <a:xfrm>
            <a:off x="3413760" y="1585276"/>
            <a:ext cx="1554480" cy="13255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7570D31-60C4-0097-98EC-50B25F7E0C43}"/>
              </a:ext>
            </a:extLst>
          </p:cNvPr>
          <p:cNvSpPr/>
          <p:nvPr/>
        </p:nvSpPr>
        <p:spPr>
          <a:xfrm>
            <a:off x="3413760" y="3901756"/>
            <a:ext cx="1554480" cy="13255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4325587-9A20-7426-EF9D-11D38844BCAA}"/>
              </a:ext>
            </a:extLst>
          </p:cNvPr>
          <p:cNvSpPr/>
          <p:nvPr/>
        </p:nvSpPr>
        <p:spPr>
          <a:xfrm>
            <a:off x="6146799" y="1579816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041DFEB-99BD-2123-B22A-6D2BFCD10015}"/>
              </a:ext>
            </a:extLst>
          </p:cNvPr>
          <p:cNvSpPr/>
          <p:nvPr/>
        </p:nvSpPr>
        <p:spPr>
          <a:xfrm>
            <a:off x="6146799" y="3896296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F45BD2F-0B48-7C89-6BA4-F75356E0BEC8}"/>
              </a:ext>
            </a:extLst>
          </p:cNvPr>
          <p:cNvSpPr/>
          <p:nvPr/>
        </p:nvSpPr>
        <p:spPr>
          <a:xfrm>
            <a:off x="8929357" y="1838960"/>
            <a:ext cx="2153921" cy="32081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07B379A-A09A-B2EE-BBB9-BE900C9CB0AD}"/>
              </a:ext>
            </a:extLst>
          </p:cNvPr>
          <p:cNvSpPr txBox="1">
            <a:spLocks/>
          </p:cNvSpPr>
          <p:nvPr/>
        </p:nvSpPr>
        <p:spPr>
          <a:xfrm>
            <a:off x="5845048" y="5951299"/>
            <a:ext cx="21539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E98F73-770B-C208-A412-21BB9D6EA587}"/>
              </a:ext>
            </a:extLst>
          </p:cNvPr>
          <p:cNvSpPr txBox="1">
            <a:spLocks/>
          </p:cNvSpPr>
          <p:nvPr/>
        </p:nvSpPr>
        <p:spPr>
          <a:xfrm>
            <a:off x="8929358" y="5949854"/>
            <a:ext cx="21539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D62FE126-0D47-DC53-AE54-36CA3335267F}"/>
              </a:ext>
            </a:extLst>
          </p:cNvPr>
          <p:cNvCxnSpPr>
            <a:cxnSpLocks/>
            <a:stCxn id="21" idx="3"/>
            <a:endCxn id="2" idx="1"/>
          </p:cNvCxnSpPr>
          <p:nvPr/>
        </p:nvCxnSpPr>
        <p:spPr>
          <a:xfrm flipV="1">
            <a:off x="2032000" y="2248058"/>
            <a:ext cx="1381760" cy="1160622"/>
          </a:xfrm>
          <a:prstGeom prst="bentConnector3">
            <a:avLst>
              <a:gd name="adj1" fmla="val 323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CF44C254-28BE-BE23-8896-6AD572BAB1ED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>
            <a:off x="2032000" y="3408680"/>
            <a:ext cx="1381760" cy="1155858"/>
          </a:xfrm>
          <a:prstGeom prst="bentConnector3">
            <a:avLst>
              <a:gd name="adj1" fmla="val 6764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846D814-3A81-1B60-BCEC-7BB9FF07143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4968240" y="2242946"/>
            <a:ext cx="1178559" cy="5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C31639B-C944-C418-1C6A-9303556241C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4968240" y="4559426"/>
            <a:ext cx="1178559" cy="5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3926D01-94BD-553A-828B-C130BDCDD5EB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924039" y="2906076"/>
            <a:ext cx="0" cy="9902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816ABE7F-4DD1-47EC-1916-80DBDE48488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924039" y="3443033"/>
            <a:ext cx="20053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117567F1-E8D9-27F4-5882-518778A753FB}"/>
              </a:ext>
            </a:extLst>
          </p:cNvPr>
          <p:cNvSpPr txBox="1">
            <a:spLocks/>
          </p:cNvSpPr>
          <p:nvPr/>
        </p:nvSpPr>
        <p:spPr>
          <a:xfrm>
            <a:off x="2011427" y="4604701"/>
            <a:ext cx="1461515" cy="182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000" b="1">
                <a:latin typeface="Arial" panose="020B0604020202020204" pitchFamily="34" charset="0"/>
                <a:cs typeface="Arial" panose="020B0604020202020204" pitchFamily="34" charset="0"/>
              </a:rPr>
              <a:t>ESTRUCTURADO</a:t>
            </a:r>
            <a:endParaRPr lang="es-ES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26A6013-E82E-AE90-2B02-71AFD940751C}"/>
              </a:ext>
            </a:extLst>
          </p:cNvPr>
          <p:cNvSpPr txBox="1">
            <a:spLocks/>
          </p:cNvSpPr>
          <p:nvPr/>
        </p:nvSpPr>
        <p:spPr>
          <a:xfrm>
            <a:off x="2139441" y="1972057"/>
            <a:ext cx="1461515" cy="182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b="1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  <a:p>
            <a:r>
              <a:rPr lang="es-ES" sz="1000" b="1">
                <a:latin typeface="Arial" panose="020B0604020202020204" pitchFamily="34" charset="0"/>
                <a:cs typeface="Arial" panose="020B0604020202020204" pitchFamily="34" charset="0"/>
              </a:rPr>
              <a:t>ESTRUCTURADO</a:t>
            </a:r>
            <a:endParaRPr lang="es-ES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FBCAC98F-C9DD-EA1C-3B3A-2744DE607266}"/>
              </a:ext>
            </a:extLst>
          </p:cNvPr>
          <p:cNvCxnSpPr>
            <a:stCxn id="9" idx="0"/>
            <a:endCxn id="21" idx="0"/>
          </p:cNvCxnSpPr>
          <p:nvPr/>
        </p:nvCxnSpPr>
        <p:spPr>
          <a:xfrm rot="16200000" flipV="1">
            <a:off x="3957352" y="-1386872"/>
            <a:ext cx="279336" cy="5654039"/>
          </a:xfrm>
          <a:prstGeom prst="bentConnector3">
            <a:avLst>
              <a:gd name="adj1" fmla="val 181837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83815A6-9DE5-CB30-E8E3-6FCAD3F9E9AC}"/>
              </a:ext>
            </a:extLst>
          </p:cNvPr>
          <p:cNvGrpSpPr/>
          <p:nvPr/>
        </p:nvGrpSpPr>
        <p:grpSpPr>
          <a:xfrm>
            <a:off x="3441191" y="4142232"/>
            <a:ext cx="1504962" cy="276999"/>
            <a:chOff x="3441191" y="4087368"/>
            <a:chExt cx="1504962" cy="276999"/>
          </a:xfrm>
        </p:grpSpPr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9A4C492C-9C72-0A61-EC93-F6644078CB2B}"/>
                </a:ext>
              </a:extLst>
            </p:cNvPr>
            <p:cNvSpPr txBox="1"/>
            <p:nvPr/>
          </p:nvSpPr>
          <p:spPr>
            <a:xfrm>
              <a:off x="3441191" y="4087368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/>
                <a:t>Barrio             Distrito</a:t>
              </a:r>
            </a:p>
          </p:txBody>
        </p: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F9E3CAC8-2991-3131-4A92-A3DB85C86A02}"/>
                </a:ext>
              </a:extLst>
            </p:cNvPr>
            <p:cNvCxnSpPr/>
            <p:nvPr/>
          </p:nvCxnSpPr>
          <p:spPr>
            <a:xfrm>
              <a:off x="3986784" y="4217416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C8330DD-1783-4ABF-250A-D311D387A9E1}"/>
              </a:ext>
            </a:extLst>
          </p:cNvPr>
          <p:cNvGrpSpPr/>
          <p:nvPr/>
        </p:nvGrpSpPr>
        <p:grpSpPr>
          <a:xfrm>
            <a:off x="3537604" y="4707486"/>
            <a:ext cx="1523092" cy="309998"/>
            <a:chOff x="3537604" y="4652622"/>
            <a:chExt cx="1523092" cy="309998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2089162A-93D9-EA93-C0E5-C9E174610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37604" y="4652622"/>
              <a:ext cx="325377" cy="309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9747230F-A7B3-3A3C-3033-C505155F38F9}"/>
                </a:ext>
              </a:extLst>
            </p:cNvPr>
            <p:cNvCxnSpPr>
              <a:cxnSpLocks/>
            </p:cNvCxnSpPr>
            <p:nvPr/>
          </p:nvCxnSpPr>
          <p:spPr>
            <a:xfrm>
              <a:off x="3943984" y="4792404"/>
              <a:ext cx="25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C61D367D-7F8F-5B12-5398-1E7DD8BAEA81}"/>
                </a:ext>
              </a:extLst>
            </p:cNvPr>
            <p:cNvSpPr txBox="1"/>
            <p:nvPr/>
          </p:nvSpPr>
          <p:spPr>
            <a:xfrm>
              <a:off x="4073893" y="4652622"/>
              <a:ext cx="986803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s-ES" sz="1050" err="1"/>
                <a:t>DataFrame</a:t>
              </a:r>
              <a:endParaRPr lang="es-ES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4260CFB5-8CA2-C110-AC97-8D349AB53ECB}"/>
              </a:ext>
            </a:extLst>
          </p:cNvPr>
          <p:cNvGrpSpPr/>
          <p:nvPr/>
        </p:nvGrpSpPr>
        <p:grpSpPr>
          <a:xfrm>
            <a:off x="3372103" y="1715944"/>
            <a:ext cx="1637793" cy="276999"/>
            <a:chOff x="3390391" y="4095955"/>
            <a:chExt cx="1637793" cy="276999"/>
          </a:xfrm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141F3884-1988-92AE-4651-0F6DD948EE56}"/>
                </a:ext>
              </a:extLst>
            </p:cNvPr>
            <p:cNvSpPr txBox="1"/>
            <p:nvPr/>
          </p:nvSpPr>
          <p:spPr>
            <a:xfrm>
              <a:off x="3390391" y="4095955"/>
              <a:ext cx="16377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err="1"/>
                <a:t>Opinion</a:t>
              </a:r>
              <a:r>
                <a:rPr lang="es-ES" sz="1200"/>
                <a:t>             </a:t>
              </a:r>
              <a:r>
                <a:rPr lang="es-ES" sz="1200" err="1"/>
                <a:t>opinion</a:t>
              </a:r>
              <a:endParaRPr lang="es-ES" sz="1200"/>
            </a:p>
          </p:txBody>
        </p: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C3FCA00E-8D4F-DAB6-28DE-51AB1450E22F}"/>
                </a:ext>
              </a:extLst>
            </p:cNvPr>
            <p:cNvCxnSpPr/>
            <p:nvPr/>
          </p:nvCxnSpPr>
          <p:spPr>
            <a:xfrm>
              <a:off x="4053733" y="4253219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DCC86240-6291-D230-0067-A3A88F1740D8}"/>
              </a:ext>
            </a:extLst>
          </p:cNvPr>
          <p:cNvSpPr txBox="1"/>
          <p:nvPr/>
        </p:nvSpPr>
        <p:spPr>
          <a:xfrm>
            <a:off x="3546748" y="2075850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.    :    ,    ;    -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31E498D-D511-8177-8977-11A8A4F031E7}"/>
              </a:ext>
            </a:extLst>
          </p:cNvPr>
          <p:cNvSpPr txBox="1"/>
          <p:nvPr/>
        </p:nvSpPr>
        <p:spPr>
          <a:xfrm>
            <a:off x="3546748" y="2482305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len() ≥ 4</a:t>
            </a:r>
          </a:p>
        </p:txBody>
      </p:sp>
      <p:pic>
        <p:nvPicPr>
          <p:cNvPr id="52" name="Picture 6" descr="X Logo Png - ANATOMY STRUCTURE">
            <a:extLst>
              <a:ext uri="{FF2B5EF4-FFF2-40B4-BE49-F238E27FC236}">
                <a16:creationId xmlns:a16="http://schemas.microsoft.com/office/drawing/2014/main" id="{0323EDCC-85FC-0452-4A15-C201A096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22" y="2089486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Green Tick PNG Transparent Images - PNG All">
            <a:extLst>
              <a:ext uri="{FF2B5EF4-FFF2-40B4-BE49-F238E27FC236}">
                <a16:creationId xmlns:a16="http://schemas.microsoft.com/office/drawing/2014/main" id="{5B1C388A-6907-B0A9-9439-C556C306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801" y="2450133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uadroTexto 54">
            <a:extLst>
              <a:ext uri="{FF2B5EF4-FFF2-40B4-BE49-F238E27FC236}">
                <a16:creationId xmlns:a16="http://schemas.microsoft.com/office/drawing/2014/main" id="{9FC70DAC-B5CF-1A6B-B083-9CC9DB55355B}"/>
              </a:ext>
            </a:extLst>
          </p:cNvPr>
          <p:cNvSpPr txBox="1"/>
          <p:nvPr/>
        </p:nvSpPr>
        <p:spPr>
          <a:xfrm>
            <a:off x="6144768" y="1737360"/>
            <a:ext cx="1554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/>
              <a:t>Conteo de palabras</a:t>
            </a:r>
          </a:p>
          <a:p>
            <a:pPr algn="ctr"/>
            <a:endParaRPr lang="es-ES" sz="1200"/>
          </a:p>
          <a:p>
            <a:pPr algn="ctr"/>
            <a:r>
              <a:rPr lang="es-ES" sz="1200"/>
              <a:t>Embeddings</a:t>
            </a:r>
          </a:p>
          <a:p>
            <a:pPr algn="ctr"/>
            <a:endParaRPr lang="es-ES" sz="1200"/>
          </a:p>
          <a:p>
            <a:pPr algn="ctr"/>
            <a:r>
              <a:rPr lang="es-ES" sz="1200"/>
              <a:t>Transformers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8C80DC-CE9A-ED2E-DA7B-2B14DD26AEB6}"/>
              </a:ext>
            </a:extLst>
          </p:cNvPr>
          <p:cNvSpPr txBox="1"/>
          <p:nvPr/>
        </p:nvSpPr>
        <p:spPr>
          <a:xfrm>
            <a:off x="6144768" y="4153249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err="1"/>
              <a:t>Clusters</a:t>
            </a:r>
            <a:endParaRPr lang="es-ES" sz="1200"/>
          </a:p>
          <a:p>
            <a:pPr algn="ctr"/>
            <a:endParaRPr lang="es-ES" sz="1200"/>
          </a:p>
          <a:p>
            <a:pPr algn="ctr"/>
            <a:r>
              <a:rPr lang="es-ES" sz="1200"/>
              <a:t>Árbol de decisión</a:t>
            </a:r>
          </a:p>
        </p:txBody>
      </p:sp>
      <p:pic>
        <p:nvPicPr>
          <p:cNvPr id="58" name="Gráfico 57" descr="Corona con relleno sólido">
            <a:extLst>
              <a:ext uri="{FF2B5EF4-FFF2-40B4-BE49-F238E27FC236}">
                <a16:creationId xmlns:a16="http://schemas.microsoft.com/office/drawing/2014/main" id="{C810D25D-A377-2231-7758-81E3FB58A3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10343" y="964381"/>
            <a:ext cx="804405" cy="80440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987C7CD-E022-F245-B4E8-F01FC84FE874}"/>
              </a:ext>
            </a:extLst>
          </p:cNvPr>
          <p:cNvSpPr txBox="1"/>
          <p:nvPr/>
        </p:nvSpPr>
        <p:spPr>
          <a:xfrm>
            <a:off x="9297657" y="2219621"/>
            <a:ext cx="14173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Comercial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Turístico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/>
                <a:cs typeface="Arial"/>
              </a:rPr>
              <a:t>Multicultural</a:t>
            </a:r>
          </a:p>
          <a:p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4FA771A-8595-5F9B-1402-73B7803BA635}"/>
              </a:ext>
            </a:extLst>
          </p:cNvPr>
          <p:cNvSpPr txBox="1">
            <a:spLocks/>
          </p:cNvSpPr>
          <p:nvPr/>
        </p:nvSpPr>
        <p:spPr>
          <a:xfrm>
            <a:off x="2497140" y="5951299"/>
            <a:ext cx="33877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F9553BE-210D-1793-A054-94926AAC2C86}"/>
              </a:ext>
            </a:extLst>
          </p:cNvPr>
          <p:cNvSpPr txBox="1">
            <a:spLocks/>
          </p:cNvSpPr>
          <p:nvPr/>
        </p:nvSpPr>
        <p:spPr>
          <a:xfrm>
            <a:off x="7243641" y="3173309"/>
            <a:ext cx="1554479" cy="182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b="1">
                <a:latin typeface="Arial" panose="020B0604020202020204" pitchFamily="34" charset="0"/>
                <a:cs typeface="Arial" panose="020B0604020202020204" pitchFamily="34" charset="0"/>
              </a:rPr>
              <a:t>SELECCIÓN MODELO</a:t>
            </a:r>
          </a:p>
        </p:txBody>
      </p:sp>
    </p:spTree>
    <p:extLst>
      <p:ext uri="{BB962C8B-B14F-4D97-AF65-F5344CB8AC3E}">
        <p14:creationId xmlns:p14="http://schemas.microsoft.com/office/powerpoint/2010/main" val="1292815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C8CA4D-E495-98FA-9930-A4DD38D4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18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49047A1-668D-6C72-FFBE-D1C0DE0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41021"/>
            <a:ext cx="6168136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 TRABAJO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F5802F3-CD40-7AAF-2FFF-45C4702723CC}"/>
              </a:ext>
            </a:extLst>
          </p:cNvPr>
          <p:cNvSpPr txBox="1">
            <a:spLocks/>
          </p:cNvSpPr>
          <p:nvPr/>
        </p:nvSpPr>
        <p:spPr>
          <a:xfrm>
            <a:off x="437520" y="5954847"/>
            <a:ext cx="142748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F31E731-D9EE-2EFD-610E-A57D70115466}"/>
              </a:ext>
            </a:extLst>
          </p:cNvPr>
          <p:cNvSpPr/>
          <p:nvPr/>
        </p:nvSpPr>
        <p:spPr>
          <a:xfrm>
            <a:off x="2286640" y="1181132"/>
            <a:ext cx="3529960" cy="21235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7570D31-60C4-0097-98EC-50B25F7E0C43}"/>
              </a:ext>
            </a:extLst>
          </p:cNvPr>
          <p:cNvSpPr/>
          <p:nvPr/>
        </p:nvSpPr>
        <p:spPr>
          <a:xfrm>
            <a:off x="2281560" y="3444239"/>
            <a:ext cx="3529955" cy="223538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4325587-9A20-7426-EF9D-11D38844BCAA}"/>
              </a:ext>
            </a:extLst>
          </p:cNvPr>
          <p:cNvSpPr/>
          <p:nvPr/>
        </p:nvSpPr>
        <p:spPr>
          <a:xfrm>
            <a:off x="6146799" y="1579816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041DFEB-99BD-2123-B22A-6D2BFCD10015}"/>
              </a:ext>
            </a:extLst>
          </p:cNvPr>
          <p:cNvSpPr/>
          <p:nvPr/>
        </p:nvSpPr>
        <p:spPr>
          <a:xfrm>
            <a:off x="6146799" y="3896296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F45BD2F-0B48-7C89-6BA4-F75356E0BEC8}"/>
              </a:ext>
            </a:extLst>
          </p:cNvPr>
          <p:cNvSpPr/>
          <p:nvPr/>
        </p:nvSpPr>
        <p:spPr>
          <a:xfrm>
            <a:off x="8929357" y="1838960"/>
            <a:ext cx="2153921" cy="32081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07B379A-A09A-B2EE-BBB9-BE900C9CB0AD}"/>
              </a:ext>
            </a:extLst>
          </p:cNvPr>
          <p:cNvSpPr txBox="1">
            <a:spLocks/>
          </p:cNvSpPr>
          <p:nvPr/>
        </p:nvSpPr>
        <p:spPr>
          <a:xfrm>
            <a:off x="5847079" y="5950357"/>
            <a:ext cx="21539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E98F73-770B-C208-A412-21BB9D6EA587}"/>
              </a:ext>
            </a:extLst>
          </p:cNvPr>
          <p:cNvSpPr txBox="1">
            <a:spLocks/>
          </p:cNvSpPr>
          <p:nvPr/>
        </p:nvSpPr>
        <p:spPr>
          <a:xfrm>
            <a:off x="8958580" y="5950357"/>
            <a:ext cx="21539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D62FE126-0D47-DC53-AE54-36CA3335267F}"/>
              </a:ext>
            </a:extLst>
          </p:cNvPr>
          <p:cNvCxnSpPr>
            <a:cxnSpLocks/>
            <a:stCxn id="72" idx="3"/>
            <a:endCxn id="2" idx="1"/>
          </p:cNvCxnSpPr>
          <p:nvPr/>
        </p:nvCxnSpPr>
        <p:spPr>
          <a:xfrm flipV="1">
            <a:off x="1661800" y="2242898"/>
            <a:ext cx="624840" cy="117898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CF44C254-28BE-BE23-8896-6AD572BAB1ED}"/>
              </a:ext>
            </a:extLst>
          </p:cNvPr>
          <p:cNvCxnSpPr>
            <a:cxnSpLocks/>
            <a:stCxn id="8" idx="1"/>
            <a:endCxn id="72" idx="3"/>
          </p:cNvCxnSpPr>
          <p:nvPr/>
        </p:nvCxnSpPr>
        <p:spPr>
          <a:xfrm rot="10800000">
            <a:off x="1661800" y="3421880"/>
            <a:ext cx="619760" cy="1140053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846D814-3A81-1B60-BCEC-7BB9FF07143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5816600" y="2242898"/>
            <a:ext cx="330199" cy="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C31639B-C944-C418-1C6A-9303556241C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5811515" y="4559426"/>
            <a:ext cx="335284" cy="2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3926D01-94BD-553A-828B-C130BDCDD5EB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924039" y="2906076"/>
            <a:ext cx="0" cy="9902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816ABE7F-4DD1-47EC-1916-80DBDE48488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924039" y="3443033"/>
            <a:ext cx="20053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9A05D96F-A99A-3872-6D5E-FBF76CEBC9EE}"/>
              </a:ext>
            </a:extLst>
          </p:cNvPr>
          <p:cNvSpPr/>
          <p:nvPr/>
        </p:nvSpPr>
        <p:spPr>
          <a:xfrm>
            <a:off x="605160" y="2103651"/>
            <a:ext cx="1056640" cy="26364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Gráfico 72" descr="Base de datos con relleno sólido">
            <a:extLst>
              <a:ext uri="{FF2B5EF4-FFF2-40B4-BE49-F238E27FC236}">
                <a16:creationId xmlns:a16="http://schemas.microsoft.com/office/drawing/2014/main" id="{3C260EEF-442A-0CAD-DD2C-AEC9D1547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20" y="2352571"/>
            <a:ext cx="467360" cy="467360"/>
          </a:xfrm>
          <a:prstGeom prst="rect">
            <a:avLst/>
          </a:prstGeom>
        </p:spPr>
      </p:pic>
      <p:pic>
        <p:nvPicPr>
          <p:cNvPr id="74" name="Gráfico 73" descr="Gráfico circular con relleno sólido">
            <a:extLst>
              <a:ext uri="{FF2B5EF4-FFF2-40B4-BE49-F238E27FC236}">
                <a16:creationId xmlns:a16="http://schemas.microsoft.com/office/drawing/2014/main" id="{73CC1227-E35C-9053-8D73-3AB3EBC76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680" y="3200931"/>
            <a:ext cx="396240" cy="396240"/>
          </a:xfrm>
          <a:prstGeom prst="rect">
            <a:avLst/>
          </a:prstGeom>
        </p:spPr>
      </p:pic>
      <p:pic>
        <p:nvPicPr>
          <p:cNvPr id="75" name="Gráfico 74" descr="Internet con relleno sólido">
            <a:extLst>
              <a:ext uri="{FF2B5EF4-FFF2-40B4-BE49-F238E27FC236}">
                <a16:creationId xmlns:a16="http://schemas.microsoft.com/office/drawing/2014/main" id="{37F9E769-BFDB-9140-54AC-EC52D3B29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60" y="4039131"/>
            <a:ext cx="431800" cy="431800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90F31484-9565-1329-B4A8-9251A3F2F506}"/>
              </a:ext>
            </a:extLst>
          </p:cNvPr>
          <p:cNvCxnSpPr>
            <a:cxnSpLocks/>
            <a:stCxn id="9" idx="0"/>
            <a:endCxn id="72" idx="0"/>
          </p:cNvCxnSpPr>
          <p:nvPr/>
        </p:nvCxnSpPr>
        <p:spPr>
          <a:xfrm rot="16200000" flipH="1" flipV="1">
            <a:off x="3766842" y="-1053547"/>
            <a:ext cx="523835" cy="5790559"/>
          </a:xfrm>
          <a:prstGeom prst="bentConnector3">
            <a:avLst>
              <a:gd name="adj1" fmla="val -104736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EC00B79-D334-28D5-A0E7-19DA05E59A65}"/>
              </a:ext>
            </a:extLst>
          </p:cNvPr>
          <p:cNvSpPr txBox="1"/>
          <p:nvPr/>
        </p:nvSpPr>
        <p:spPr>
          <a:xfrm>
            <a:off x="2487167" y="1311720"/>
            <a:ext cx="316940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/>
              <a:t>Pasar el texto a </a:t>
            </a:r>
            <a:r>
              <a:rPr lang="es-ES" sz="1700" b="1"/>
              <a:t>minúsculas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>
                <a:solidFill>
                  <a:srgbClr val="FF0000"/>
                </a:solidFill>
              </a:rPr>
              <a:t>Eliminar</a:t>
            </a:r>
            <a:r>
              <a:rPr lang="es-ES" sz="1700"/>
              <a:t> los </a:t>
            </a:r>
            <a:r>
              <a:rPr lang="es-ES" sz="1700" b="1"/>
              <a:t>signos de puntuación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accent6"/>
                </a:solidFill>
              </a:rPr>
              <a:t>Mantener</a:t>
            </a:r>
            <a:r>
              <a:rPr lang="es-ES" sz="1700"/>
              <a:t> las palabras con </a:t>
            </a:r>
            <a:r>
              <a:rPr lang="es-ES" sz="1700" b="1"/>
              <a:t>más de 3 letras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/>
              <a:t>Quitar </a:t>
            </a:r>
            <a:r>
              <a:rPr lang="es-ES" sz="1700" b="1"/>
              <a:t>stopwords</a:t>
            </a:r>
            <a:r>
              <a:rPr lang="es-ES" sz="1700"/>
              <a:t> y </a:t>
            </a:r>
            <a:r>
              <a:rPr lang="es-ES" sz="1700" b="1"/>
              <a:t>lematizar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4F09CCD-F540-1045-ABD1-11B3C61903E1}"/>
              </a:ext>
            </a:extLst>
          </p:cNvPr>
          <p:cNvSpPr txBox="1"/>
          <p:nvPr/>
        </p:nvSpPr>
        <p:spPr>
          <a:xfrm>
            <a:off x="2487167" y="3605878"/>
            <a:ext cx="316940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b="1"/>
              <a:t>Agrupar</a:t>
            </a:r>
            <a:r>
              <a:rPr lang="es-ES" sz="1700"/>
              <a:t> los </a:t>
            </a:r>
            <a:r>
              <a:rPr lang="es-ES" sz="1700" b="1"/>
              <a:t>barrios</a:t>
            </a:r>
            <a:r>
              <a:rPr lang="es-ES" sz="1700"/>
              <a:t> en sus respectivos distritos</a:t>
            </a:r>
            <a:endParaRPr lang="es-ES" sz="1700" b="1"/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>
                <a:solidFill>
                  <a:srgbClr val="FF0000"/>
                </a:solidFill>
              </a:rPr>
              <a:t>Descartar </a:t>
            </a:r>
            <a:r>
              <a:rPr lang="es-ES" sz="1700"/>
              <a:t>variables </a:t>
            </a:r>
            <a:r>
              <a:rPr lang="es-ES" sz="1700" b="1"/>
              <a:t>irrelevantes</a:t>
            </a:r>
            <a:r>
              <a:rPr lang="es-ES" sz="1700"/>
              <a:t> o mal estimadas</a:t>
            </a:r>
            <a:endParaRPr lang="es-ES" sz="17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/>
              <a:t>Pasar datos a un </a:t>
            </a:r>
            <a:r>
              <a:rPr lang="es-ES" sz="1700" b="1"/>
              <a:t>DataFrame</a:t>
            </a:r>
            <a:r>
              <a:rPr lang="es-ES" sz="1700"/>
              <a:t> y </a:t>
            </a:r>
            <a:r>
              <a:rPr lang="es-ES" sz="1700" b="1"/>
              <a:t>combinarlos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B019E5-BDE8-C18C-2717-0F8C3C5FC2A4}"/>
              </a:ext>
            </a:extLst>
          </p:cNvPr>
          <p:cNvSpPr txBox="1"/>
          <p:nvPr/>
        </p:nvSpPr>
        <p:spPr>
          <a:xfrm>
            <a:off x="6144768" y="1737360"/>
            <a:ext cx="1554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/>
              <a:t>Conteo de palabras</a:t>
            </a:r>
          </a:p>
          <a:p>
            <a:pPr algn="ctr"/>
            <a:endParaRPr lang="es-ES" sz="1200"/>
          </a:p>
          <a:p>
            <a:pPr algn="ctr"/>
            <a:r>
              <a:rPr lang="es-ES" sz="1200"/>
              <a:t>Embeddings</a:t>
            </a:r>
          </a:p>
          <a:p>
            <a:pPr algn="ctr"/>
            <a:endParaRPr lang="es-ES" sz="1200"/>
          </a:p>
          <a:p>
            <a:pPr algn="ctr"/>
            <a:r>
              <a:rPr lang="es-ES" sz="1200"/>
              <a:t>Transformers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5F16942-F94A-886B-904B-2D3BD43BBF9D}"/>
              </a:ext>
            </a:extLst>
          </p:cNvPr>
          <p:cNvSpPr txBox="1"/>
          <p:nvPr/>
        </p:nvSpPr>
        <p:spPr>
          <a:xfrm>
            <a:off x="9297657" y="2219621"/>
            <a:ext cx="14173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Comercial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Turístico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/>
                <a:cs typeface="Arial"/>
              </a:rPr>
              <a:t>Multicultural</a:t>
            </a:r>
          </a:p>
          <a:p>
            <a:endParaRPr lang="es-ES"/>
          </a:p>
        </p:txBody>
      </p:sp>
      <p:pic>
        <p:nvPicPr>
          <p:cNvPr id="21" name="Gráfico 20" descr="Corona con relleno sólido">
            <a:extLst>
              <a:ext uri="{FF2B5EF4-FFF2-40B4-BE49-F238E27FC236}">
                <a16:creationId xmlns:a16="http://schemas.microsoft.com/office/drawing/2014/main" id="{5912E522-B6D2-9481-5BF2-DB2A87284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10343" y="964381"/>
            <a:ext cx="804405" cy="80440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C69AB80-E166-5210-0974-B63A318A8F63}"/>
              </a:ext>
            </a:extLst>
          </p:cNvPr>
          <p:cNvSpPr txBox="1">
            <a:spLocks/>
          </p:cNvSpPr>
          <p:nvPr/>
        </p:nvSpPr>
        <p:spPr>
          <a:xfrm>
            <a:off x="7243641" y="3173309"/>
            <a:ext cx="1554479" cy="182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b="1">
                <a:latin typeface="Arial" panose="020B0604020202020204" pitchFamily="34" charset="0"/>
                <a:cs typeface="Arial" panose="020B0604020202020204" pitchFamily="34" charset="0"/>
              </a:rPr>
              <a:t>SELECCIÓN MODELO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108CCF-6857-0A02-F417-BF8F9F109815}"/>
              </a:ext>
            </a:extLst>
          </p:cNvPr>
          <p:cNvSpPr txBox="1"/>
          <p:nvPr/>
        </p:nvSpPr>
        <p:spPr>
          <a:xfrm>
            <a:off x="6144768" y="4153249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err="1"/>
              <a:t>Clusters</a:t>
            </a:r>
            <a:endParaRPr lang="es-ES" sz="1200"/>
          </a:p>
          <a:p>
            <a:pPr algn="ctr"/>
            <a:endParaRPr lang="es-ES" sz="1200"/>
          </a:p>
          <a:p>
            <a:pPr algn="ctr"/>
            <a:r>
              <a:rPr lang="es-ES" sz="1200"/>
              <a:t>Árbol de decisión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BB96820-1C7B-02AB-FA30-BA8595FDAE9C}"/>
              </a:ext>
            </a:extLst>
          </p:cNvPr>
          <p:cNvSpPr txBox="1">
            <a:spLocks/>
          </p:cNvSpPr>
          <p:nvPr/>
        </p:nvSpPr>
        <p:spPr>
          <a:xfrm>
            <a:off x="2140427" y="5950357"/>
            <a:ext cx="38122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91649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B529672-5E72-2D92-C149-31A87C1B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31" y="4169976"/>
            <a:ext cx="2351557" cy="202930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2C7461D-0217-5E85-8D09-B8EED4B8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1" y="1584094"/>
            <a:ext cx="2543316" cy="20293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67BEB8-7A94-1F39-5CFB-00AF52700FAE}"/>
              </a:ext>
            </a:extLst>
          </p:cNvPr>
          <p:cNvSpPr txBox="1">
            <a:spLocks/>
          </p:cNvSpPr>
          <p:nvPr/>
        </p:nvSpPr>
        <p:spPr>
          <a:xfrm>
            <a:off x="0" y="531348"/>
            <a:ext cx="38122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FA3F371-BA50-B397-3A36-71005DAE4582}"/>
              </a:ext>
            </a:extLst>
          </p:cNvPr>
          <p:cNvCxnSpPr>
            <a:cxnSpLocks/>
          </p:cNvCxnSpPr>
          <p:nvPr/>
        </p:nvCxnSpPr>
        <p:spPr>
          <a:xfrm>
            <a:off x="3812220" y="531348"/>
            <a:ext cx="0" cy="5920264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BB0C63FE-7702-B0BC-ACEE-1B10B9D54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353" y="895953"/>
            <a:ext cx="6391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2F6EF6B9-7317-9771-C667-1EA6E17BB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712" y="2359588"/>
            <a:ext cx="3197931" cy="3197931"/>
          </a:xfrm>
          <a:prstGeom prst="rect">
            <a:avLst/>
          </a:prstGeom>
        </p:spPr>
      </p:pic>
      <p:pic>
        <p:nvPicPr>
          <p:cNvPr id="15" name="Imagen 14" descr="Código QR&#10;&#10;Descripción generada automáticamente">
            <a:extLst>
              <a:ext uri="{FF2B5EF4-FFF2-40B4-BE49-F238E27FC236}">
                <a16:creationId xmlns:a16="http://schemas.microsoft.com/office/drawing/2014/main" id="{872CEC54-EE57-9D82-A019-472099E7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54" y="2359589"/>
            <a:ext cx="3197931" cy="31979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54" y="239372"/>
            <a:ext cx="9258803" cy="903859"/>
          </a:xfrm>
        </p:spPr>
        <p:txBody>
          <a:bodyPr>
            <a:normAutofit/>
          </a:bodyPr>
          <a:lstStyle/>
          <a:p>
            <a:pPr algn="ctr"/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DE NADA… ¡PARTICIPA!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A549B7B-79BB-3D58-8D91-F5C9DB394DE3}"/>
              </a:ext>
            </a:extLst>
          </p:cNvPr>
          <p:cNvCxnSpPr>
            <a:cxnSpLocks/>
          </p:cNvCxnSpPr>
          <p:nvPr/>
        </p:nvCxnSpPr>
        <p:spPr>
          <a:xfrm>
            <a:off x="6101899" y="1254824"/>
            <a:ext cx="0" cy="5156136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75A183A2-1030-05BC-7FCA-1A417BB7D3D3}"/>
              </a:ext>
            </a:extLst>
          </p:cNvPr>
          <p:cNvSpPr txBox="1"/>
          <p:nvPr/>
        </p:nvSpPr>
        <p:spPr>
          <a:xfrm>
            <a:off x="172721" y="1254824"/>
            <a:ext cx="5791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rgbClr val="E97132"/>
                </a:solidFill>
              </a:rPr>
              <a:t>¿Te atreves a ser el experto?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C6D1DF9-096A-0D85-6CAA-B726B59C979C}"/>
              </a:ext>
            </a:extLst>
          </p:cNvPr>
          <p:cNvSpPr txBox="1"/>
          <p:nvPr/>
        </p:nvSpPr>
        <p:spPr>
          <a:xfrm>
            <a:off x="6239879" y="1254823"/>
            <a:ext cx="5791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rgbClr val="E97132"/>
                </a:solidFill>
              </a:rPr>
              <a:t>¡Tu atención tiene premio!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F7C5A8-B47F-A26F-12CA-B08B4F8325B3}"/>
              </a:ext>
            </a:extLst>
          </p:cNvPr>
          <p:cNvSpPr txBox="1"/>
          <p:nvPr/>
        </p:nvSpPr>
        <p:spPr>
          <a:xfrm>
            <a:off x="443993" y="1875223"/>
            <a:ext cx="5248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/>
              <a:t>Rellena la </a:t>
            </a:r>
            <a:r>
              <a:rPr lang="es-ES" sz="2000" b="1"/>
              <a:t>encuesta</a:t>
            </a:r>
            <a:r>
              <a:rPr lang="es-ES" sz="2000"/>
              <a:t> y clasifica tú mismo los distritos de Valencia.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D83C42-8B2D-A1A1-F79C-A00D87FDD3C5}"/>
              </a:ext>
            </a:extLst>
          </p:cNvPr>
          <p:cNvSpPr txBox="1"/>
          <p:nvPr/>
        </p:nvSpPr>
        <p:spPr>
          <a:xfrm>
            <a:off x="6692434" y="1875223"/>
            <a:ext cx="4985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/>
              <a:t>Escucha atentamente la presentación y responde a las </a:t>
            </a:r>
            <a:r>
              <a:rPr lang="es-ES" sz="2000" b="1"/>
              <a:t>preguntas</a:t>
            </a:r>
            <a:r>
              <a:rPr lang="es-ES" sz="2000"/>
              <a:t>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E8190C9-9E3C-F735-F4A8-8406CD42919F}"/>
              </a:ext>
            </a:extLst>
          </p:cNvPr>
          <p:cNvSpPr txBox="1"/>
          <p:nvPr/>
        </p:nvSpPr>
        <p:spPr>
          <a:xfrm>
            <a:off x="443992" y="5440616"/>
            <a:ext cx="5248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hlinkClick r:id="rId5"/>
              </a:rPr>
              <a:t>https://qrco.de/distritosvlc</a:t>
            </a:r>
            <a:endParaRPr lang="es-ES" sz="2000" b="1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E133EF5-0CEE-A074-C633-36EDAF9FCC40}"/>
              </a:ext>
            </a:extLst>
          </p:cNvPr>
          <p:cNvSpPr txBox="1"/>
          <p:nvPr/>
        </p:nvSpPr>
        <p:spPr>
          <a:xfrm>
            <a:off x="6499350" y="5440616"/>
            <a:ext cx="5248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solidFill>
                  <a:srgbClr val="467886"/>
                </a:solidFill>
                <a:hlinkClick r:id="rId6"/>
              </a:rPr>
              <a:t>https://www.menti.com/aldphi573ycw</a:t>
            </a:r>
            <a:endParaRPr lang="es-ES" sz="2000" b="1">
              <a:solidFill>
                <a:srgbClr val="467886"/>
              </a:solidFill>
            </a:endParaRPr>
          </a:p>
        </p:txBody>
      </p:sp>
      <p:pic>
        <p:nvPicPr>
          <p:cNvPr id="2050" name="Picture 2" descr="SoftwareReviews">
            <a:extLst>
              <a:ext uri="{FF2B5EF4-FFF2-40B4-BE49-F238E27FC236}">
                <a16:creationId xmlns:a16="http://schemas.microsoft.com/office/drawing/2014/main" id="{51C3B946-196A-807A-BAB6-03E152006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1" b="26082"/>
          <a:stretch/>
        </p:blipFill>
        <p:spPr bwMode="auto">
          <a:xfrm>
            <a:off x="1310956" y="5925151"/>
            <a:ext cx="3514725" cy="62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 You Know ?: Get back to work ready with Mentimeter">
            <a:extLst>
              <a:ext uri="{FF2B5EF4-FFF2-40B4-BE49-F238E27FC236}">
                <a16:creationId xmlns:a16="http://schemas.microsoft.com/office/drawing/2014/main" id="{CC576C01-ED85-E386-DA50-B8EE48071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86" y="5644921"/>
            <a:ext cx="4822095" cy="8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63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B529672-5E72-2D92-C149-31A87C1B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1" y="1605611"/>
            <a:ext cx="2351556" cy="202930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2C7461D-0217-5E85-8D09-B8EED4B8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575" y="701040"/>
            <a:ext cx="7224774" cy="576462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F7066CF-C2A8-C644-C443-0B7425BFF3DA}"/>
              </a:ext>
            </a:extLst>
          </p:cNvPr>
          <p:cNvSpPr txBox="1">
            <a:spLocks/>
          </p:cNvSpPr>
          <p:nvPr/>
        </p:nvSpPr>
        <p:spPr>
          <a:xfrm>
            <a:off x="0" y="531348"/>
            <a:ext cx="38122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A41CD80-7431-5A78-623E-72962527CD80}"/>
              </a:ext>
            </a:extLst>
          </p:cNvPr>
          <p:cNvCxnSpPr>
            <a:cxnSpLocks/>
          </p:cNvCxnSpPr>
          <p:nvPr/>
        </p:nvCxnSpPr>
        <p:spPr>
          <a:xfrm>
            <a:off x="3812220" y="531348"/>
            <a:ext cx="0" cy="5920264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AB61DE08-53CC-18EF-A8A5-AB23AEBE7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20" y="4213010"/>
            <a:ext cx="2633779" cy="20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5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B529672-5E72-2D92-C149-31A87C1B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16" y="690880"/>
            <a:ext cx="6593744" cy="569015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2C7461D-0217-5E85-8D09-B8EED4B85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1" y="1584094"/>
            <a:ext cx="2543316" cy="20293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67BEB8-7A94-1F39-5CFB-00AF52700FAE}"/>
              </a:ext>
            </a:extLst>
          </p:cNvPr>
          <p:cNvSpPr txBox="1">
            <a:spLocks/>
          </p:cNvSpPr>
          <p:nvPr/>
        </p:nvSpPr>
        <p:spPr>
          <a:xfrm>
            <a:off x="0" y="531348"/>
            <a:ext cx="38122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C1FEA4F-092B-BF6F-4231-8629AC960EA2}"/>
              </a:ext>
            </a:extLst>
          </p:cNvPr>
          <p:cNvCxnSpPr>
            <a:cxnSpLocks/>
          </p:cNvCxnSpPr>
          <p:nvPr/>
        </p:nvCxnSpPr>
        <p:spPr>
          <a:xfrm>
            <a:off x="3812220" y="531348"/>
            <a:ext cx="0" cy="5920264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F7F58E41-CEBC-FD0C-927D-7955D1B8A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20" y="4213010"/>
            <a:ext cx="2633779" cy="20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6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C8CA4D-E495-98FA-9930-A4DD38D4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22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49047A1-668D-6C72-FFBE-D1C0DE0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41021"/>
            <a:ext cx="6168136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 TRABAJO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F5802F3-CD40-7AAF-2FFF-45C4702723CC}"/>
              </a:ext>
            </a:extLst>
          </p:cNvPr>
          <p:cNvSpPr txBox="1">
            <a:spLocks/>
          </p:cNvSpPr>
          <p:nvPr/>
        </p:nvSpPr>
        <p:spPr>
          <a:xfrm>
            <a:off x="437520" y="5954847"/>
            <a:ext cx="142748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F31E731-D9EE-2EFD-610E-A57D70115466}"/>
              </a:ext>
            </a:extLst>
          </p:cNvPr>
          <p:cNvSpPr/>
          <p:nvPr/>
        </p:nvSpPr>
        <p:spPr>
          <a:xfrm>
            <a:off x="2286640" y="1181132"/>
            <a:ext cx="3529960" cy="21235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7570D31-60C4-0097-98EC-50B25F7E0C43}"/>
              </a:ext>
            </a:extLst>
          </p:cNvPr>
          <p:cNvSpPr/>
          <p:nvPr/>
        </p:nvSpPr>
        <p:spPr>
          <a:xfrm>
            <a:off x="2281560" y="3444239"/>
            <a:ext cx="3529955" cy="223538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4325587-9A20-7426-EF9D-11D38844BCAA}"/>
              </a:ext>
            </a:extLst>
          </p:cNvPr>
          <p:cNvSpPr/>
          <p:nvPr/>
        </p:nvSpPr>
        <p:spPr>
          <a:xfrm>
            <a:off x="6146799" y="1579816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041DFEB-99BD-2123-B22A-6D2BFCD10015}"/>
              </a:ext>
            </a:extLst>
          </p:cNvPr>
          <p:cNvSpPr/>
          <p:nvPr/>
        </p:nvSpPr>
        <p:spPr>
          <a:xfrm>
            <a:off x="6146799" y="3896296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F45BD2F-0B48-7C89-6BA4-F75356E0BEC8}"/>
              </a:ext>
            </a:extLst>
          </p:cNvPr>
          <p:cNvSpPr/>
          <p:nvPr/>
        </p:nvSpPr>
        <p:spPr>
          <a:xfrm>
            <a:off x="8929357" y="1838960"/>
            <a:ext cx="2153921" cy="32081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07B379A-A09A-B2EE-BBB9-BE900C9CB0AD}"/>
              </a:ext>
            </a:extLst>
          </p:cNvPr>
          <p:cNvSpPr txBox="1">
            <a:spLocks/>
          </p:cNvSpPr>
          <p:nvPr/>
        </p:nvSpPr>
        <p:spPr>
          <a:xfrm>
            <a:off x="5847079" y="5950357"/>
            <a:ext cx="21539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E98F73-770B-C208-A412-21BB9D6EA587}"/>
              </a:ext>
            </a:extLst>
          </p:cNvPr>
          <p:cNvSpPr txBox="1">
            <a:spLocks/>
          </p:cNvSpPr>
          <p:nvPr/>
        </p:nvSpPr>
        <p:spPr>
          <a:xfrm>
            <a:off x="8958580" y="5950357"/>
            <a:ext cx="21539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D62FE126-0D47-DC53-AE54-36CA3335267F}"/>
              </a:ext>
            </a:extLst>
          </p:cNvPr>
          <p:cNvCxnSpPr>
            <a:cxnSpLocks/>
            <a:stCxn id="72" idx="3"/>
            <a:endCxn id="2" idx="1"/>
          </p:cNvCxnSpPr>
          <p:nvPr/>
        </p:nvCxnSpPr>
        <p:spPr>
          <a:xfrm flipV="1">
            <a:off x="1661800" y="2242898"/>
            <a:ext cx="624840" cy="117898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CF44C254-28BE-BE23-8896-6AD572BAB1ED}"/>
              </a:ext>
            </a:extLst>
          </p:cNvPr>
          <p:cNvCxnSpPr>
            <a:cxnSpLocks/>
            <a:stCxn id="8" idx="1"/>
            <a:endCxn id="72" idx="3"/>
          </p:cNvCxnSpPr>
          <p:nvPr/>
        </p:nvCxnSpPr>
        <p:spPr>
          <a:xfrm rot="10800000">
            <a:off x="1661800" y="3421880"/>
            <a:ext cx="619760" cy="1140053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846D814-3A81-1B60-BCEC-7BB9FF07143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5816600" y="2242898"/>
            <a:ext cx="330199" cy="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C31639B-C944-C418-1C6A-9303556241C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5811515" y="4559426"/>
            <a:ext cx="335284" cy="2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3926D01-94BD-553A-828B-C130BDCDD5EB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6924039" y="2906076"/>
            <a:ext cx="0" cy="9902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816ABE7F-4DD1-47EC-1916-80DBDE48488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924039" y="3443033"/>
            <a:ext cx="20053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9A05D96F-A99A-3872-6D5E-FBF76CEBC9EE}"/>
              </a:ext>
            </a:extLst>
          </p:cNvPr>
          <p:cNvSpPr/>
          <p:nvPr/>
        </p:nvSpPr>
        <p:spPr>
          <a:xfrm>
            <a:off x="605160" y="2103651"/>
            <a:ext cx="1056640" cy="26364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Gráfico 72" descr="Base de datos con relleno sólido">
            <a:extLst>
              <a:ext uri="{FF2B5EF4-FFF2-40B4-BE49-F238E27FC236}">
                <a16:creationId xmlns:a16="http://schemas.microsoft.com/office/drawing/2014/main" id="{3C260EEF-442A-0CAD-DD2C-AEC9D1547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20" y="2352571"/>
            <a:ext cx="467360" cy="467360"/>
          </a:xfrm>
          <a:prstGeom prst="rect">
            <a:avLst/>
          </a:prstGeom>
        </p:spPr>
      </p:pic>
      <p:pic>
        <p:nvPicPr>
          <p:cNvPr id="74" name="Gráfico 73" descr="Gráfico circular con relleno sólido">
            <a:extLst>
              <a:ext uri="{FF2B5EF4-FFF2-40B4-BE49-F238E27FC236}">
                <a16:creationId xmlns:a16="http://schemas.microsoft.com/office/drawing/2014/main" id="{73CC1227-E35C-9053-8D73-3AB3EBC76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680" y="3200931"/>
            <a:ext cx="396240" cy="396240"/>
          </a:xfrm>
          <a:prstGeom prst="rect">
            <a:avLst/>
          </a:prstGeom>
        </p:spPr>
      </p:pic>
      <p:pic>
        <p:nvPicPr>
          <p:cNvPr id="75" name="Gráfico 74" descr="Internet con relleno sólido">
            <a:extLst>
              <a:ext uri="{FF2B5EF4-FFF2-40B4-BE49-F238E27FC236}">
                <a16:creationId xmlns:a16="http://schemas.microsoft.com/office/drawing/2014/main" id="{37F9E769-BFDB-9140-54AC-EC52D3B29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60" y="4039131"/>
            <a:ext cx="431800" cy="431800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90F31484-9565-1329-B4A8-9251A3F2F506}"/>
              </a:ext>
            </a:extLst>
          </p:cNvPr>
          <p:cNvCxnSpPr>
            <a:cxnSpLocks/>
            <a:stCxn id="9" idx="0"/>
            <a:endCxn id="72" idx="0"/>
          </p:cNvCxnSpPr>
          <p:nvPr/>
        </p:nvCxnSpPr>
        <p:spPr>
          <a:xfrm rot="16200000" flipH="1" flipV="1">
            <a:off x="3766842" y="-1053547"/>
            <a:ext cx="523835" cy="5790559"/>
          </a:xfrm>
          <a:prstGeom prst="bentConnector3">
            <a:avLst>
              <a:gd name="adj1" fmla="val -104736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EC00B79-D334-28D5-A0E7-19DA05E59A65}"/>
              </a:ext>
            </a:extLst>
          </p:cNvPr>
          <p:cNvSpPr txBox="1"/>
          <p:nvPr/>
        </p:nvSpPr>
        <p:spPr>
          <a:xfrm>
            <a:off x="2487167" y="1311720"/>
            <a:ext cx="316940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/>
              <a:t>Pasar el texto a </a:t>
            </a:r>
            <a:r>
              <a:rPr lang="es-ES" sz="1700" b="1"/>
              <a:t>minúsculas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>
                <a:solidFill>
                  <a:srgbClr val="FF0000"/>
                </a:solidFill>
              </a:rPr>
              <a:t>Eliminar</a:t>
            </a:r>
            <a:r>
              <a:rPr lang="es-ES" sz="1700"/>
              <a:t> los </a:t>
            </a:r>
            <a:r>
              <a:rPr lang="es-ES" sz="1700" b="1"/>
              <a:t>signos de puntuación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>
                <a:solidFill>
                  <a:schemeClr val="accent6"/>
                </a:solidFill>
              </a:rPr>
              <a:t>Mantener</a:t>
            </a:r>
            <a:r>
              <a:rPr lang="es-ES" sz="1700"/>
              <a:t> las palabras con </a:t>
            </a:r>
            <a:r>
              <a:rPr lang="es-ES" sz="1700" b="1"/>
              <a:t>más de 3 letras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/>
              <a:t>Quitar </a:t>
            </a:r>
            <a:r>
              <a:rPr lang="es-ES" sz="1700" b="1"/>
              <a:t>stopwords</a:t>
            </a:r>
            <a:r>
              <a:rPr lang="es-ES" sz="1700"/>
              <a:t> y </a:t>
            </a:r>
            <a:r>
              <a:rPr lang="es-ES" sz="1700" b="1"/>
              <a:t>lematizar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4F09CCD-F540-1045-ABD1-11B3C61903E1}"/>
              </a:ext>
            </a:extLst>
          </p:cNvPr>
          <p:cNvSpPr txBox="1"/>
          <p:nvPr/>
        </p:nvSpPr>
        <p:spPr>
          <a:xfrm>
            <a:off x="2487167" y="3605878"/>
            <a:ext cx="316940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b="1"/>
              <a:t>Agrupar</a:t>
            </a:r>
            <a:r>
              <a:rPr lang="es-ES" sz="1700"/>
              <a:t> los </a:t>
            </a:r>
            <a:r>
              <a:rPr lang="es-ES" sz="1700" b="1"/>
              <a:t>barrios</a:t>
            </a:r>
            <a:r>
              <a:rPr lang="es-ES" sz="1700"/>
              <a:t> en sus respectivos distritos</a:t>
            </a:r>
            <a:endParaRPr lang="es-ES" sz="1700" b="1"/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>
                <a:solidFill>
                  <a:srgbClr val="FF0000"/>
                </a:solidFill>
              </a:rPr>
              <a:t>Descartar </a:t>
            </a:r>
            <a:r>
              <a:rPr lang="es-ES" sz="1700"/>
              <a:t>variables </a:t>
            </a:r>
            <a:r>
              <a:rPr lang="es-ES" sz="1700" b="1"/>
              <a:t>irrelevantes</a:t>
            </a:r>
            <a:r>
              <a:rPr lang="es-ES" sz="1700"/>
              <a:t> o mal estimadas</a:t>
            </a:r>
            <a:endParaRPr lang="es-ES" sz="17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/>
              <a:t>Pasar datos a un </a:t>
            </a:r>
            <a:r>
              <a:rPr lang="es-ES" sz="1700" b="1"/>
              <a:t>DataFrame</a:t>
            </a:r>
            <a:r>
              <a:rPr lang="es-ES" sz="1700"/>
              <a:t> y </a:t>
            </a:r>
            <a:r>
              <a:rPr lang="es-ES" sz="1700" b="1"/>
              <a:t>combinarlos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B019E5-BDE8-C18C-2717-0F8C3C5FC2A4}"/>
              </a:ext>
            </a:extLst>
          </p:cNvPr>
          <p:cNvSpPr txBox="1"/>
          <p:nvPr/>
        </p:nvSpPr>
        <p:spPr>
          <a:xfrm>
            <a:off x="6144768" y="1737360"/>
            <a:ext cx="1554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/>
              <a:t>Conteo de palabras</a:t>
            </a:r>
          </a:p>
          <a:p>
            <a:pPr algn="ctr"/>
            <a:endParaRPr lang="es-ES" sz="1200"/>
          </a:p>
          <a:p>
            <a:pPr algn="ctr"/>
            <a:r>
              <a:rPr lang="es-ES" sz="1200"/>
              <a:t>Embeddings</a:t>
            </a:r>
          </a:p>
          <a:p>
            <a:pPr algn="ctr"/>
            <a:endParaRPr lang="es-ES" sz="1200"/>
          </a:p>
          <a:p>
            <a:pPr algn="ctr"/>
            <a:r>
              <a:rPr lang="es-ES" sz="1200"/>
              <a:t>Transformers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5F16942-F94A-886B-904B-2D3BD43BBF9D}"/>
              </a:ext>
            </a:extLst>
          </p:cNvPr>
          <p:cNvSpPr txBox="1"/>
          <p:nvPr/>
        </p:nvSpPr>
        <p:spPr>
          <a:xfrm>
            <a:off x="9297657" y="2219621"/>
            <a:ext cx="14173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Comercial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Turístico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/>
                <a:cs typeface="Arial"/>
              </a:rPr>
              <a:t>Multicultural</a:t>
            </a:r>
          </a:p>
          <a:p>
            <a:endParaRPr lang="es-ES"/>
          </a:p>
        </p:txBody>
      </p:sp>
      <p:pic>
        <p:nvPicPr>
          <p:cNvPr id="21" name="Gráfico 20" descr="Corona con relleno sólido">
            <a:extLst>
              <a:ext uri="{FF2B5EF4-FFF2-40B4-BE49-F238E27FC236}">
                <a16:creationId xmlns:a16="http://schemas.microsoft.com/office/drawing/2014/main" id="{5912E522-B6D2-9481-5BF2-DB2A872841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10343" y="964381"/>
            <a:ext cx="804405" cy="80440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C69AB80-E166-5210-0974-B63A318A8F63}"/>
              </a:ext>
            </a:extLst>
          </p:cNvPr>
          <p:cNvSpPr txBox="1">
            <a:spLocks/>
          </p:cNvSpPr>
          <p:nvPr/>
        </p:nvSpPr>
        <p:spPr>
          <a:xfrm>
            <a:off x="7243641" y="3173309"/>
            <a:ext cx="1554479" cy="182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000" b="1">
                <a:latin typeface="Arial" panose="020B0604020202020204" pitchFamily="34" charset="0"/>
                <a:cs typeface="Arial" panose="020B0604020202020204" pitchFamily="34" charset="0"/>
              </a:rPr>
              <a:t>SELECCIÓN MODELO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108CCF-6857-0A02-F417-BF8F9F109815}"/>
              </a:ext>
            </a:extLst>
          </p:cNvPr>
          <p:cNvSpPr txBox="1"/>
          <p:nvPr/>
        </p:nvSpPr>
        <p:spPr>
          <a:xfrm>
            <a:off x="6144768" y="4153249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err="1"/>
              <a:t>Clusters</a:t>
            </a:r>
            <a:endParaRPr lang="es-ES" sz="1200"/>
          </a:p>
          <a:p>
            <a:pPr algn="ctr"/>
            <a:endParaRPr lang="es-ES" sz="1200"/>
          </a:p>
          <a:p>
            <a:pPr algn="ctr"/>
            <a:r>
              <a:rPr lang="es-ES" sz="1200"/>
              <a:t>Árbol de decisión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BB96820-1C7B-02AB-FA30-BA8595FDAE9C}"/>
              </a:ext>
            </a:extLst>
          </p:cNvPr>
          <p:cNvSpPr txBox="1">
            <a:spLocks/>
          </p:cNvSpPr>
          <p:nvPr/>
        </p:nvSpPr>
        <p:spPr>
          <a:xfrm>
            <a:off x="2140427" y="5950357"/>
            <a:ext cx="38122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20043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C8CA4D-E495-98FA-9930-A4DD38D4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23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49047A1-668D-6C72-FFBE-D1C0DE0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41021"/>
            <a:ext cx="6168136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 TRABAJO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F5802F3-CD40-7AAF-2FFF-45C4702723CC}"/>
              </a:ext>
            </a:extLst>
          </p:cNvPr>
          <p:cNvSpPr txBox="1">
            <a:spLocks/>
          </p:cNvSpPr>
          <p:nvPr/>
        </p:nvSpPr>
        <p:spPr>
          <a:xfrm>
            <a:off x="437520" y="5954847"/>
            <a:ext cx="142748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F31E731-D9EE-2EFD-610E-A57D70115466}"/>
              </a:ext>
            </a:extLst>
          </p:cNvPr>
          <p:cNvSpPr/>
          <p:nvPr/>
        </p:nvSpPr>
        <p:spPr>
          <a:xfrm>
            <a:off x="2474279" y="1579813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7570D31-60C4-0097-98EC-50B25F7E0C43}"/>
              </a:ext>
            </a:extLst>
          </p:cNvPr>
          <p:cNvSpPr/>
          <p:nvPr/>
        </p:nvSpPr>
        <p:spPr>
          <a:xfrm>
            <a:off x="2474279" y="3951928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4325587-9A20-7426-EF9D-11D38844BCAA}"/>
              </a:ext>
            </a:extLst>
          </p:cNvPr>
          <p:cNvSpPr/>
          <p:nvPr/>
        </p:nvSpPr>
        <p:spPr>
          <a:xfrm>
            <a:off x="4552376" y="1184694"/>
            <a:ext cx="3529955" cy="210937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041DFEB-99BD-2123-B22A-6D2BFCD10015}"/>
              </a:ext>
            </a:extLst>
          </p:cNvPr>
          <p:cNvSpPr/>
          <p:nvPr/>
        </p:nvSpPr>
        <p:spPr>
          <a:xfrm>
            <a:off x="4552377" y="3551796"/>
            <a:ext cx="3529955" cy="212462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F45BD2F-0B48-7C89-6BA4-F75356E0BEC8}"/>
              </a:ext>
            </a:extLst>
          </p:cNvPr>
          <p:cNvSpPr/>
          <p:nvPr/>
        </p:nvSpPr>
        <p:spPr>
          <a:xfrm>
            <a:off x="8929357" y="1820672"/>
            <a:ext cx="2153921" cy="32081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C1F7490-7BC6-85C1-FE8A-9A010452698E}"/>
              </a:ext>
            </a:extLst>
          </p:cNvPr>
          <p:cNvSpPr txBox="1">
            <a:spLocks/>
          </p:cNvSpPr>
          <p:nvPr/>
        </p:nvSpPr>
        <p:spPr>
          <a:xfrm>
            <a:off x="1565976" y="5977407"/>
            <a:ext cx="33877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07B379A-A09A-B2EE-BBB9-BE900C9CB0AD}"/>
              </a:ext>
            </a:extLst>
          </p:cNvPr>
          <p:cNvSpPr txBox="1">
            <a:spLocks/>
          </p:cNvSpPr>
          <p:nvPr/>
        </p:nvSpPr>
        <p:spPr>
          <a:xfrm>
            <a:off x="5133321" y="5977407"/>
            <a:ext cx="2364233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endParaRPr lang="es-ES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E98F73-770B-C208-A412-21BB9D6EA587}"/>
              </a:ext>
            </a:extLst>
          </p:cNvPr>
          <p:cNvSpPr txBox="1">
            <a:spLocks/>
          </p:cNvSpPr>
          <p:nvPr/>
        </p:nvSpPr>
        <p:spPr>
          <a:xfrm>
            <a:off x="8958580" y="5950357"/>
            <a:ext cx="21539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D62FE126-0D47-DC53-AE54-36CA3335267F}"/>
              </a:ext>
            </a:extLst>
          </p:cNvPr>
          <p:cNvCxnSpPr>
            <a:cxnSpLocks/>
            <a:stCxn id="72" idx="3"/>
            <a:endCxn id="2" idx="1"/>
          </p:cNvCxnSpPr>
          <p:nvPr/>
        </p:nvCxnSpPr>
        <p:spPr>
          <a:xfrm flipV="1">
            <a:off x="1661800" y="2242943"/>
            <a:ext cx="812479" cy="117893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CF44C254-28BE-BE23-8896-6AD572BAB1ED}"/>
              </a:ext>
            </a:extLst>
          </p:cNvPr>
          <p:cNvCxnSpPr>
            <a:cxnSpLocks/>
            <a:stCxn id="8" idx="1"/>
            <a:endCxn id="72" idx="3"/>
          </p:cNvCxnSpPr>
          <p:nvPr/>
        </p:nvCxnSpPr>
        <p:spPr>
          <a:xfrm rot="10800000">
            <a:off x="1661801" y="3421880"/>
            <a:ext cx="812479" cy="119317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846D814-3A81-1B60-BCEC-7BB9FF07143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4028759" y="2239379"/>
            <a:ext cx="523617" cy="3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C31639B-C944-C418-1C6A-9303556241C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4028759" y="4614109"/>
            <a:ext cx="523618" cy="9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3926D01-94BD-553A-828B-C130BDCDD5E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317354" y="3294064"/>
            <a:ext cx="1" cy="25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9A05D96F-A99A-3872-6D5E-FBF76CEBC9EE}"/>
              </a:ext>
            </a:extLst>
          </p:cNvPr>
          <p:cNvSpPr/>
          <p:nvPr/>
        </p:nvSpPr>
        <p:spPr>
          <a:xfrm>
            <a:off x="605160" y="2103651"/>
            <a:ext cx="1056640" cy="26364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Gráfico 72" descr="Base de datos con relleno sólido">
            <a:extLst>
              <a:ext uri="{FF2B5EF4-FFF2-40B4-BE49-F238E27FC236}">
                <a16:creationId xmlns:a16="http://schemas.microsoft.com/office/drawing/2014/main" id="{3C260EEF-442A-0CAD-DD2C-AEC9D1547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20" y="2352571"/>
            <a:ext cx="467360" cy="467360"/>
          </a:xfrm>
          <a:prstGeom prst="rect">
            <a:avLst/>
          </a:prstGeom>
        </p:spPr>
      </p:pic>
      <p:pic>
        <p:nvPicPr>
          <p:cNvPr id="74" name="Gráfico 73" descr="Gráfico circular con relleno sólido">
            <a:extLst>
              <a:ext uri="{FF2B5EF4-FFF2-40B4-BE49-F238E27FC236}">
                <a16:creationId xmlns:a16="http://schemas.microsoft.com/office/drawing/2014/main" id="{73CC1227-E35C-9053-8D73-3AB3EBC76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680" y="3200931"/>
            <a:ext cx="396240" cy="396240"/>
          </a:xfrm>
          <a:prstGeom prst="rect">
            <a:avLst/>
          </a:prstGeom>
        </p:spPr>
      </p:pic>
      <p:pic>
        <p:nvPicPr>
          <p:cNvPr id="75" name="Gráfico 74" descr="Internet con relleno sólido">
            <a:extLst>
              <a:ext uri="{FF2B5EF4-FFF2-40B4-BE49-F238E27FC236}">
                <a16:creationId xmlns:a16="http://schemas.microsoft.com/office/drawing/2014/main" id="{37F9E769-BFDB-9140-54AC-EC52D3B29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60" y="4039131"/>
            <a:ext cx="431800" cy="431800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90F31484-9565-1329-B4A8-9251A3F2F506}"/>
              </a:ext>
            </a:extLst>
          </p:cNvPr>
          <p:cNvCxnSpPr>
            <a:cxnSpLocks/>
            <a:stCxn id="9" idx="0"/>
            <a:endCxn id="72" idx="0"/>
          </p:cNvCxnSpPr>
          <p:nvPr/>
        </p:nvCxnSpPr>
        <p:spPr>
          <a:xfrm rot="16200000" flipH="1" flipV="1">
            <a:off x="3265938" y="-947765"/>
            <a:ext cx="918957" cy="5183874"/>
          </a:xfrm>
          <a:prstGeom prst="bentConnector3">
            <a:avLst>
              <a:gd name="adj1" fmla="val -24876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upo 69">
            <a:extLst>
              <a:ext uri="{FF2B5EF4-FFF2-40B4-BE49-F238E27FC236}">
                <a16:creationId xmlns:a16="http://schemas.microsoft.com/office/drawing/2014/main" id="{4AE9954E-D097-1A0B-F8CC-6B5B95F1A424}"/>
              </a:ext>
            </a:extLst>
          </p:cNvPr>
          <p:cNvGrpSpPr/>
          <p:nvPr/>
        </p:nvGrpSpPr>
        <p:grpSpPr>
          <a:xfrm>
            <a:off x="2508503" y="1707357"/>
            <a:ext cx="1504962" cy="276999"/>
            <a:chOff x="3441191" y="4087368"/>
            <a:chExt cx="1504962" cy="276999"/>
          </a:xfrm>
        </p:grpSpPr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45328B15-0933-F417-7D22-E34E1400F743}"/>
                </a:ext>
              </a:extLst>
            </p:cNvPr>
            <p:cNvSpPr txBox="1"/>
            <p:nvPr/>
          </p:nvSpPr>
          <p:spPr>
            <a:xfrm>
              <a:off x="3441191" y="4087368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/>
                <a:t>Pisos             </a:t>
              </a:r>
              <a:r>
                <a:rPr lang="es-ES" sz="1200" err="1"/>
                <a:t>pisos</a:t>
              </a:r>
              <a:endParaRPr lang="es-ES" sz="1200"/>
            </a:p>
          </p:txBody>
        </p:sp>
        <p:cxnSp>
          <p:nvCxnSpPr>
            <p:cNvPr id="76" name="Conector recto de flecha 75">
              <a:extLst>
                <a:ext uri="{FF2B5EF4-FFF2-40B4-BE49-F238E27FC236}">
                  <a16:creationId xmlns:a16="http://schemas.microsoft.com/office/drawing/2014/main" id="{9EB48DA7-7CCF-E43C-C271-146144BD888D}"/>
                </a:ext>
              </a:extLst>
            </p:cNvPr>
            <p:cNvCxnSpPr/>
            <p:nvPr/>
          </p:nvCxnSpPr>
          <p:spPr>
            <a:xfrm>
              <a:off x="4032504" y="4217416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CuadroTexto 76">
            <a:extLst>
              <a:ext uri="{FF2B5EF4-FFF2-40B4-BE49-F238E27FC236}">
                <a16:creationId xmlns:a16="http://schemas.microsoft.com/office/drawing/2014/main" id="{093511F1-4D0E-0119-7D21-0162491D6CAC}"/>
              </a:ext>
            </a:extLst>
          </p:cNvPr>
          <p:cNvSpPr txBox="1"/>
          <p:nvPr/>
        </p:nvSpPr>
        <p:spPr>
          <a:xfrm>
            <a:off x="2632348" y="2075850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.    :    ,    ;    -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F636EC4-D02C-B477-520C-A8C7B74A22F8}"/>
              </a:ext>
            </a:extLst>
          </p:cNvPr>
          <p:cNvSpPr txBox="1"/>
          <p:nvPr/>
        </p:nvSpPr>
        <p:spPr>
          <a:xfrm>
            <a:off x="2632348" y="2482305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len() ≥ 4</a:t>
            </a:r>
          </a:p>
        </p:txBody>
      </p:sp>
      <p:pic>
        <p:nvPicPr>
          <p:cNvPr id="79" name="Picture 6" descr="X Logo Png - ANATOMY STRUCTURE">
            <a:extLst>
              <a:ext uri="{FF2B5EF4-FFF2-40B4-BE49-F238E27FC236}">
                <a16:creationId xmlns:a16="http://schemas.microsoft.com/office/drawing/2014/main" id="{CB64BA60-5946-06B3-F8B4-5151AB4D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22" y="2089486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Green Tick PNG Transparent Images - PNG All">
            <a:extLst>
              <a:ext uri="{FF2B5EF4-FFF2-40B4-BE49-F238E27FC236}">
                <a16:creationId xmlns:a16="http://schemas.microsoft.com/office/drawing/2014/main" id="{1549F16C-1B2A-2E53-8768-1F25F259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01" y="2450133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76B79962-04FF-1C23-1AC6-A431161A63A2}"/>
              </a:ext>
            </a:extLst>
          </p:cNvPr>
          <p:cNvGrpSpPr/>
          <p:nvPr/>
        </p:nvGrpSpPr>
        <p:grpSpPr>
          <a:xfrm>
            <a:off x="2508503" y="4142232"/>
            <a:ext cx="1504962" cy="276999"/>
            <a:chOff x="3441191" y="4087368"/>
            <a:chExt cx="1504962" cy="276999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590A0BB5-2360-807A-5504-D9A270DEDC04}"/>
                </a:ext>
              </a:extLst>
            </p:cNvPr>
            <p:cNvSpPr txBox="1"/>
            <p:nvPr/>
          </p:nvSpPr>
          <p:spPr>
            <a:xfrm>
              <a:off x="3441191" y="4087368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/>
                <a:t>Barrio             Distrito</a:t>
              </a:r>
            </a:p>
          </p:txBody>
        </p:sp>
        <p:cxnSp>
          <p:nvCxnSpPr>
            <p:cNvPr id="83" name="Conector recto de flecha 82">
              <a:extLst>
                <a:ext uri="{FF2B5EF4-FFF2-40B4-BE49-F238E27FC236}">
                  <a16:creationId xmlns:a16="http://schemas.microsoft.com/office/drawing/2014/main" id="{C92AAC37-230A-3EAB-AA73-7E6E4404EFA0}"/>
                </a:ext>
              </a:extLst>
            </p:cNvPr>
            <p:cNvCxnSpPr/>
            <p:nvPr/>
          </p:nvCxnSpPr>
          <p:spPr>
            <a:xfrm>
              <a:off x="3986784" y="4217416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13DF6EBD-F04F-609E-E77F-EF291A9E5825}"/>
              </a:ext>
            </a:extLst>
          </p:cNvPr>
          <p:cNvGrpSpPr/>
          <p:nvPr/>
        </p:nvGrpSpPr>
        <p:grpSpPr>
          <a:xfrm>
            <a:off x="2604916" y="4707486"/>
            <a:ext cx="1523092" cy="309998"/>
            <a:chOff x="3537604" y="4652622"/>
            <a:chExt cx="1523092" cy="309998"/>
          </a:xfrm>
        </p:grpSpPr>
        <p:pic>
          <p:nvPicPr>
            <p:cNvPr id="85" name="Picture 4">
              <a:extLst>
                <a:ext uri="{FF2B5EF4-FFF2-40B4-BE49-F238E27FC236}">
                  <a16:creationId xmlns:a16="http://schemas.microsoft.com/office/drawing/2014/main" id="{649BFF0B-B19A-C028-755B-0D86F862D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37604" y="4652622"/>
              <a:ext cx="325377" cy="309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6" name="Conector recto de flecha 85">
              <a:extLst>
                <a:ext uri="{FF2B5EF4-FFF2-40B4-BE49-F238E27FC236}">
                  <a16:creationId xmlns:a16="http://schemas.microsoft.com/office/drawing/2014/main" id="{4CB71E84-3E0F-3681-BFC6-D8A836028835}"/>
                </a:ext>
              </a:extLst>
            </p:cNvPr>
            <p:cNvCxnSpPr>
              <a:cxnSpLocks/>
            </p:cNvCxnSpPr>
            <p:nvPr/>
          </p:nvCxnSpPr>
          <p:spPr>
            <a:xfrm>
              <a:off x="3943984" y="4792404"/>
              <a:ext cx="25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907CF0A0-125C-A795-6FD6-EB824811AC2A}"/>
                </a:ext>
              </a:extLst>
            </p:cNvPr>
            <p:cNvSpPr txBox="1"/>
            <p:nvPr/>
          </p:nvSpPr>
          <p:spPr>
            <a:xfrm>
              <a:off x="4073893" y="4652622"/>
              <a:ext cx="986803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s-ES" sz="1050" err="1"/>
                <a:t>DataFrame</a:t>
              </a:r>
              <a:endParaRPr lang="es-ES"/>
            </a:p>
          </p:txBody>
        </p:sp>
      </p:grpSp>
      <p:sp>
        <p:nvSpPr>
          <p:cNvPr id="88" name="Título 1">
            <a:extLst>
              <a:ext uri="{FF2B5EF4-FFF2-40B4-BE49-F238E27FC236}">
                <a16:creationId xmlns:a16="http://schemas.microsoft.com/office/drawing/2014/main" id="{5E65F7A1-6A0F-7CD2-2D20-6F8514B12F76}"/>
              </a:ext>
            </a:extLst>
          </p:cNvPr>
          <p:cNvSpPr txBox="1">
            <a:spLocks/>
          </p:cNvSpPr>
          <p:nvPr/>
        </p:nvSpPr>
        <p:spPr>
          <a:xfrm>
            <a:off x="6315437" y="856991"/>
            <a:ext cx="2816605" cy="339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000" b="1">
                <a:latin typeface="Arial" panose="020B0604020202020204" pitchFamily="34" charset="0"/>
                <a:cs typeface="Arial" panose="020B0604020202020204" pitchFamily="34" charset="0"/>
              </a:rPr>
              <a:t>CONTINUA MODIFICACIÓN DEL DATASET</a:t>
            </a:r>
            <a:endParaRPr lang="es-ES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1F828151-01BC-0E99-D3F6-E7D20ACE7D32}"/>
              </a:ext>
            </a:extLst>
          </p:cNvPr>
          <p:cNvSpPr txBox="1"/>
          <p:nvPr/>
        </p:nvSpPr>
        <p:spPr>
          <a:xfrm>
            <a:off x="4783688" y="1406530"/>
            <a:ext cx="31694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b="1"/>
              <a:t>Conteo de palabras</a:t>
            </a:r>
          </a:p>
          <a:p>
            <a:r>
              <a:rPr lang="es-ES" sz="1700" b="1"/>
              <a:t>         </a:t>
            </a:r>
            <a:r>
              <a:rPr lang="es-ES" sz="1600" err="1"/>
              <a:t>BoW</a:t>
            </a:r>
            <a:r>
              <a:rPr lang="es-ES" sz="1600"/>
              <a:t>, TF-IDF, N-</a:t>
            </a:r>
            <a:r>
              <a:rPr lang="es-ES" sz="1600" err="1"/>
              <a:t>grams</a:t>
            </a:r>
            <a:r>
              <a:rPr lang="es-ES" sz="1600"/>
              <a:t>…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 b="1" err="1"/>
              <a:t>Embeddings</a:t>
            </a:r>
            <a:endParaRPr lang="es-ES" sz="1700" b="1"/>
          </a:p>
          <a:p>
            <a:pPr>
              <a:buClr>
                <a:srgbClr val="000000"/>
              </a:buClr>
            </a:pPr>
            <a:r>
              <a:rPr lang="es-ES" sz="1700" b="1"/>
              <a:t>          </a:t>
            </a:r>
            <a:r>
              <a:rPr lang="es-ES" sz="1600"/>
              <a:t>Word2Vec, Doc2Vec…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 b="1"/>
              <a:t>Transformers</a:t>
            </a:r>
          </a:p>
          <a:p>
            <a:pPr>
              <a:buClr>
                <a:srgbClr val="000000"/>
              </a:buClr>
            </a:pPr>
            <a:r>
              <a:rPr lang="es-ES" sz="1700" b="1"/>
              <a:t>          </a:t>
            </a:r>
            <a:r>
              <a:rPr lang="es-ES" sz="1600"/>
              <a:t>BERT, </a:t>
            </a:r>
            <a:r>
              <a:rPr lang="es-ES" sz="1600" err="1"/>
              <a:t>RoBERTa</a:t>
            </a:r>
            <a:r>
              <a:rPr lang="es-ES" sz="1600"/>
              <a:t>, BART, …</a:t>
            </a:r>
            <a:endParaRPr lang="es-ES" sz="1700" b="1"/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DD10733-E08B-AF18-BAB8-EADBA20F8FF2}"/>
              </a:ext>
            </a:extLst>
          </p:cNvPr>
          <p:cNvSpPr txBox="1"/>
          <p:nvPr/>
        </p:nvSpPr>
        <p:spPr>
          <a:xfrm>
            <a:off x="9297657" y="2219621"/>
            <a:ext cx="14173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Comercial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Turístico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/>
                <a:cs typeface="Arial"/>
              </a:rPr>
              <a:t>Multicultural</a:t>
            </a:r>
          </a:p>
          <a:p>
            <a:endParaRPr lang="es-ES"/>
          </a:p>
        </p:txBody>
      </p:sp>
      <p:pic>
        <p:nvPicPr>
          <p:cNvPr id="92" name="Gráfico 91" descr="Corona con relleno sólido">
            <a:extLst>
              <a:ext uri="{FF2B5EF4-FFF2-40B4-BE49-F238E27FC236}">
                <a16:creationId xmlns:a16="http://schemas.microsoft.com/office/drawing/2014/main" id="{629AC88E-0B38-2F54-3C73-CC4EF7564C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10343" y="964381"/>
            <a:ext cx="804405" cy="8044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01D19A1-DF95-767F-DEDA-55D2A3FC4441}"/>
              </a:ext>
            </a:extLst>
          </p:cNvPr>
          <p:cNvSpPr txBox="1"/>
          <p:nvPr/>
        </p:nvSpPr>
        <p:spPr>
          <a:xfrm>
            <a:off x="4721593" y="3860056"/>
            <a:ext cx="32935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 b="1" err="1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endParaRPr lang="es-ES" sz="17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</a:pPr>
            <a:r>
              <a:rPr lang="es-ES" sz="1700" b="1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s-ES" sz="1300">
                <a:latin typeface="Arial" panose="020B0604020202020204" pitchFamily="34" charset="0"/>
                <a:cs typeface="Arial" panose="020B0604020202020204" pitchFamily="34" charset="0"/>
              </a:rPr>
              <a:t>Clasificación, menor dimensionalidad</a:t>
            </a:r>
          </a:p>
          <a:p>
            <a:pPr>
              <a:buClr>
                <a:srgbClr val="000000"/>
              </a:buClr>
            </a:pPr>
            <a:endParaRPr lang="es-E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600" b="1">
                <a:latin typeface="Arial" panose="020B0604020202020204" pitchFamily="34" charset="0"/>
                <a:cs typeface="Arial" panose="020B0604020202020204" pitchFamily="34" charset="0"/>
              </a:rPr>
              <a:t>Árbol de decisión</a:t>
            </a:r>
          </a:p>
          <a:p>
            <a:pPr>
              <a:buClr>
                <a:srgbClr val="000000"/>
              </a:buClr>
            </a:pPr>
            <a:r>
              <a:rPr lang="es-ES" sz="1600" b="1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s-ES" sz="1200">
                <a:latin typeface="Arial" panose="020B0604020202020204" pitchFamily="34" charset="0"/>
                <a:cs typeface="Arial" panose="020B0604020202020204" pitchFamily="34" charset="0"/>
              </a:rPr>
              <a:t>Clasificación, </a:t>
            </a:r>
            <a:r>
              <a:rPr lang="es-ES" sz="120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s-ES" sz="1200">
                <a:latin typeface="Arial" panose="020B0604020202020204" pitchFamily="34" charset="0"/>
                <a:cs typeface="Arial" panose="020B0604020202020204" pitchFamily="34" charset="0"/>
              </a:rPr>
              <a:t>. importantes</a:t>
            </a:r>
          </a:p>
          <a:p>
            <a:pPr>
              <a:buClr>
                <a:srgbClr val="000000"/>
              </a:buClr>
            </a:pPr>
            <a:endParaRPr lang="es-ES" sz="130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58BE44F-DBC2-C44C-6D12-A8383FD0007F}"/>
              </a:ext>
            </a:extLst>
          </p:cNvPr>
          <p:cNvCxnSpPr>
            <a:cxnSpLocks/>
          </p:cNvCxnSpPr>
          <p:nvPr/>
        </p:nvCxnSpPr>
        <p:spPr>
          <a:xfrm>
            <a:off x="6315437" y="3443033"/>
            <a:ext cx="2613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8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E9FF6A3-3C8E-64A9-4FA2-6A4B1D6B1DEE}"/>
              </a:ext>
            </a:extLst>
          </p:cNvPr>
          <p:cNvSpPr/>
          <p:nvPr/>
        </p:nvSpPr>
        <p:spPr>
          <a:xfrm>
            <a:off x="-384048" y="-438912"/>
            <a:ext cx="13048488" cy="757123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ACB05B7-1A43-79B6-B8DA-0AD387B2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24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619E89-1AA3-1F78-FF97-037412E2A061}"/>
              </a:ext>
            </a:extLst>
          </p:cNvPr>
          <p:cNvSpPr txBox="1"/>
          <p:nvPr/>
        </p:nvSpPr>
        <p:spPr>
          <a:xfrm>
            <a:off x="603504" y="329184"/>
            <a:ext cx="3767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>
                <a:solidFill>
                  <a:srgbClr val="E97132"/>
                </a:solidFill>
              </a:rPr>
              <a:t>Bag </a:t>
            </a:r>
            <a:r>
              <a:rPr lang="es-ES" sz="4400" b="1" err="1">
                <a:solidFill>
                  <a:srgbClr val="E97132"/>
                </a:solidFill>
              </a:rPr>
              <a:t>of</a:t>
            </a:r>
            <a:r>
              <a:rPr lang="es-ES" sz="4400" b="1">
                <a:solidFill>
                  <a:srgbClr val="E97132"/>
                </a:solidFill>
              </a:rPr>
              <a:t> </a:t>
            </a:r>
            <a:r>
              <a:rPr lang="es-ES" sz="4400" b="1" err="1">
                <a:solidFill>
                  <a:srgbClr val="E97132"/>
                </a:solidFill>
              </a:rPr>
              <a:t>Words</a:t>
            </a:r>
            <a:endParaRPr lang="es-ES" sz="4400" b="1">
              <a:solidFill>
                <a:srgbClr val="E9713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DD8A9BB-C07D-00CA-3A3F-562D20516E86}"/>
              </a:ext>
            </a:extLst>
          </p:cNvPr>
          <p:cNvSpPr txBox="1"/>
          <p:nvPr/>
        </p:nvSpPr>
        <p:spPr>
          <a:xfrm>
            <a:off x="603504" y="3776472"/>
            <a:ext cx="3767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>
                <a:solidFill>
                  <a:srgbClr val="E97132"/>
                </a:solidFill>
              </a:rPr>
              <a:t>TF-IDF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76BF3E-FD8F-1837-8906-E568EB151E77}"/>
              </a:ext>
            </a:extLst>
          </p:cNvPr>
          <p:cNvSpPr txBox="1"/>
          <p:nvPr/>
        </p:nvSpPr>
        <p:spPr>
          <a:xfrm>
            <a:off x="603504" y="1098625"/>
            <a:ext cx="87140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Se genera un </a:t>
            </a:r>
            <a:r>
              <a:rPr lang="es-ES" sz="2000" b="1"/>
              <a:t>vocabulario</a:t>
            </a:r>
            <a:r>
              <a:rPr lang="es-ES" sz="2000"/>
              <a:t> común para todos los documentos con todos los términos únicos.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Se crea una matriz de</a:t>
            </a:r>
            <a:r>
              <a:rPr lang="es-ES" sz="2000" b="1"/>
              <a:t> dimensiones n x m </a:t>
            </a:r>
            <a:r>
              <a:rPr lang="es-ES" sz="2000"/>
              <a:t>(n documentos, m términos).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Cada </a:t>
            </a:r>
            <a:r>
              <a:rPr lang="es-ES" sz="2000" b="1"/>
              <a:t>texto</a:t>
            </a:r>
            <a:r>
              <a:rPr lang="es-ES" sz="2000"/>
              <a:t> se representa en una </a:t>
            </a:r>
            <a:r>
              <a:rPr lang="es-ES" sz="2000" b="1"/>
              <a:t>fila</a:t>
            </a:r>
            <a:r>
              <a:rPr lang="es-ES" sz="2000"/>
              <a:t> de la matriz, donde cada </a:t>
            </a:r>
            <a:r>
              <a:rPr lang="es-ES" sz="2000" b="1"/>
              <a:t>columna</a:t>
            </a:r>
            <a:r>
              <a:rPr lang="es-ES" sz="2000"/>
              <a:t> representa la </a:t>
            </a:r>
            <a:r>
              <a:rPr lang="es-ES" sz="2000" b="1"/>
              <a:t>frecuencia de aparición</a:t>
            </a:r>
            <a:r>
              <a:rPr lang="es-ES" sz="2000"/>
              <a:t> de un término del vocabulario en ese texto.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err="1">
                <a:latin typeface="Consolas" panose="020B0609020204030204" pitchFamily="49" charset="0"/>
              </a:rPr>
              <a:t>CountVectorizer</a:t>
            </a:r>
            <a:r>
              <a:rPr lang="es-ES" sz="20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F779CF2-F3BD-2850-8AE0-5CBB7462CDE5}"/>
              </a:ext>
            </a:extLst>
          </p:cNvPr>
          <p:cNvSpPr txBox="1"/>
          <p:nvPr/>
        </p:nvSpPr>
        <p:spPr>
          <a:xfrm>
            <a:off x="603504" y="4545913"/>
            <a:ext cx="8262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Representación sobre un vector </a:t>
            </a:r>
            <a:r>
              <a:rPr lang="es-ES" sz="2000" err="1"/>
              <a:t>BoW</a:t>
            </a:r>
            <a:r>
              <a:rPr lang="es-ES" sz="2000"/>
              <a:t> donde se aplica una </a:t>
            </a:r>
            <a:r>
              <a:rPr lang="es-ES" sz="2000" b="1"/>
              <a:t>ponderación</a:t>
            </a:r>
            <a:r>
              <a:rPr lang="es-ES" sz="2000"/>
              <a:t> para descontar los términos más comunes y promover los raros.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Medida de </a:t>
            </a:r>
            <a:r>
              <a:rPr lang="es-ES" sz="2000" b="1"/>
              <a:t>originalidad</a:t>
            </a:r>
            <a:r>
              <a:rPr lang="es-ES" sz="2000"/>
              <a:t> de una palabra.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err="1">
                <a:latin typeface="Consolas" panose="020B0609020204030204" pitchFamily="49" charset="0"/>
              </a:rPr>
              <a:t>TfidfVectorizer</a:t>
            </a:r>
            <a:r>
              <a:rPr lang="es-ES" sz="200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2" name="Picture 2" descr="Bag of Words using Machine Learning algorithms | i2tutorials">
            <a:extLst>
              <a:ext uri="{FF2B5EF4-FFF2-40B4-BE49-F238E27FC236}">
                <a16:creationId xmlns:a16="http://schemas.microsoft.com/office/drawing/2014/main" id="{6ABF257D-994A-9E65-D755-B6BF2CBBD9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0"/>
          <a:stretch/>
        </p:blipFill>
        <p:spPr bwMode="auto">
          <a:xfrm>
            <a:off x="9754154" y="4465008"/>
            <a:ext cx="1842992" cy="15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pos de documentos">
            <a:extLst>
              <a:ext uri="{FF2B5EF4-FFF2-40B4-BE49-F238E27FC236}">
                <a16:creationId xmlns:a16="http://schemas.microsoft.com/office/drawing/2014/main" id="{19FCFFE0-D73B-477B-0D00-9FB90F1EE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96" y="825819"/>
            <a:ext cx="2107981" cy="131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10951AE-F4E0-BEE3-60DD-3BB2E2373402}"/>
              </a:ext>
            </a:extLst>
          </p:cNvPr>
          <p:cNvSpPr/>
          <p:nvPr/>
        </p:nvSpPr>
        <p:spPr>
          <a:xfrm rot="5400000">
            <a:off x="9836984" y="3178622"/>
            <a:ext cx="1677333" cy="315329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8159424-92F5-5A2C-9EB5-6DCF52CBCA20}"/>
              </a:ext>
            </a:extLst>
          </p:cNvPr>
          <p:cNvSpPr txBox="1">
            <a:spLocks/>
          </p:cNvSpPr>
          <p:nvPr/>
        </p:nvSpPr>
        <p:spPr>
          <a:xfrm>
            <a:off x="10737721" y="3188703"/>
            <a:ext cx="1011156" cy="2665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400" b="1">
                <a:latin typeface="Arial" panose="020B0604020202020204" pitchFamily="34" charset="0"/>
                <a:cs typeface="Arial" panose="020B0604020202020204" pitchFamily="34" charset="0"/>
              </a:rPr>
              <a:t>CONTEO</a:t>
            </a:r>
            <a:endParaRPr lang="es-E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6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ACB05B7-1A43-79B6-B8DA-0AD387B2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25</a:t>
            </a:fld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2D97F17-9C5C-EC54-E6C3-1A269F11A4F7}"/>
              </a:ext>
            </a:extLst>
          </p:cNvPr>
          <p:cNvSpPr/>
          <p:nvPr/>
        </p:nvSpPr>
        <p:spPr>
          <a:xfrm>
            <a:off x="-384048" y="-438912"/>
            <a:ext cx="13048488" cy="757123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E49EFF-2664-99CF-A866-893515336126}"/>
              </a:ext>
            </a:extLst>
          </p:cNvPr>
          <p:cNvSpPr txBox="1"/>
          <p:nvPr/>
        </p:nvSpPr>
        <p:spPr>
          <a:xfrm>
            <a:off x="603504" y="329184"/>
            <a:ext cx="4224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err="1">
                <a:solidFill>
                  <a:srgbClr val="E97132"/>
                </a:solidFill>
              </a:rPr>
              <a:t>Embeddings</a:t>
            </a:r>
            <a:endParaRPr lang="es-ES" sz="4400" b="1">
              <a:solidFill>
                <a:srgbClr val="E9713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8A03C7-CB2C-D369-1CF0-B2EAAF6DEAEC}"/>
              </a:ext>
            </a:extLst>
          </p:cNvPr>
          <p:cNvSpPr txBox="1"/>
          <p:nvPr/>
        </p:nvSpPr>
        <p:spPr>
          <a:xfrm>
            <a:off x="603504" y="3429000"/>
            <a:ext cx="4498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>
                <a:solidFill>
                  <a:srgbClr val="E97132"/>
                </a:solidFill>
              </a:rPr>
              <a:t>Transformers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332E607-FCBB-96B1-3A00-9795DAF88960}"/>
              </a:ext>
            </a:extLst>
          </p:cNvPr>
          <p:cNvSpPr txBox="1"/>
          <p:nvPr/>
        </p:nvSpPr>
        <p:spPr>
          <a:xfrm>
            <a:off x="603503" y="1098625"/>
            <a:ext cx="11364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/>
              <a:t>Word2vec</a:t>
            </a:r>
            <a:r>
              <a:rPr lang="es-ES" sz="2000"/>
              <a:t>: Representación vectorial de los términos del vocabulario en un espacio vectorial continuo basado en la similitud semántica y de contexto.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/>
              <a:t>Doc2vec</a:t>
            </a:r>
            <a:r>
              <a:rPr lang="es-ES" sz="2000"/>
              <a:t>: Calcular el </a:t>
            </a:r>
            <a:r>
              <a:rPr lang="es-ES" sz="2000" i="1" err="1"/>
              <a:t>embedding</a:t>
            </a:r>
            <a:r>
              <a:rPr lang="es-ES" sz="2000"/>
              <a:t> del documento como la media de los </a:t>
            </a:r>
            <a:r>
              <a:rPr lang="es-ES" sz="2000" i="1" err="1"/>
              <a:t>word</a:t>
            </a:r>
            <a:r>
              <a:rPr lang="es-ES" sz="2000" i="1"/>
              <a:t> </a:t>
            </a:r>
            <a:r>
              <a:rPr lang="es-ES" sz="2000" i="1" err="1"/>
              <a:t>embeddings</a:t>
            </a:r>
            <a:r>
              <a:rPr lang="es-ES" sz="2000"/>
              <a:t> de sus términos.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err="1">
                <a:latin typeface="Consolas" panose="020B0609020204030204" pitchFamily="49" charset="0"/>
              </a:rPr>
              <a:t>Spacy</a:t>
            </a:r>
            <a:r>
              <a:rPr lang="es-ES" sz="2000">
                <a:latin typeface="Consolas" panose="020B0609020204030204" pitchFamily="49" charset="0"/>
              </a:rPr>
              <a:t>: </a:t>
            </a:r>
            <a:r>
              <a:rPr lang="es-ES" sz="2000" err="1">
                <a:latin typeface="Consolas" panose="020B0609020204030204" pitchFamily="49" charset="0"/>
              </a:rPr>
              <a:t>es_core_news_lg</a:t>
            </a:r>
            <a:endParaRPr lang="es-ES" sz="2000">
              <a:latin typeface="Consolas" panose="020B06090202040302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E53AACA-50F2-3AE6-D7CF-09C0063B349A}"/>
              </a:ext>
            </a:extLst>
          </p:cNvPr>
          <p:cNvSpPr txBox="1"/>
          <p:nvPr/>
        </p:nvSpPr>
        <p:spPr>
          <a:xfrm>
            <a:off x="603503" y="4198441"/>
            <a:ext cx="11202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/>
              <a:t>Modelos de </a:t>
            </a:r>
            <a:r>
              <a:rPr lang="es-ES" sz="2000" b="1"/>
              <a:t>aprendizaje profundo</a:t>
            </a:r>
            <a:r>
              <a:rPr lang="es-ES" sz="2000"/>
              <a:t> que utilizan los </a:t>
            </a:r>
            <a:r>
              <a:rPr lang="es-ES" sz="2000" i="1" err="1"/>
              <a:t>embeddings</a:t>
            </a:r>
            <a:r>
              <a:rPr lang="es-ES" sz="2000"/>
              <a:t> de las palabras del texto como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err="1">
                <a:latin typeface="Consolas" panose="020B0609020204030204" pitchFamily="49" charset="0"/>
              </a:rPr>
              <a:t>Hugging</a:t>
            </a:r>
            <a:r>
              <a:rPr lang="es-ES" sz="2000">
                <a:latin typeface="Consolas" panose="020B0609020204030204" pitchFamily="49" charset="0"/>
              </a:rPr>
              <a:t> </a:t>
            </a:r>
            <a:r>
              <a:rPr lang="es-ES" sz="2000" err="1">
                <a:latin typeface="Consolas" panose="020B0609020204030204" pitchFamily="49" charset="0"/>
              </a:rPr>
              <a:t>Face</a:t>
            </a:r>
            <a:r>
              <a:rPr lang="es-ES" sz="2000">
                <a:latin typeface="Consolas" panose="020B0609020204030204" pitchFamily="49" charset="0"/>
              </a:rPr>
              <a:t> + </a:t>
            </a:r>
            <a:r>
              <a:rPr lang="es-ES" sz="2000" err="1">
                <a:latin typeface="Consolas" panose="020B0609020204030204" pitchFamily="49" charset="0"/>
              </a:rPr>
              <a:t>transformers</a:t>
            </a:r>
            <a:r>
              <a:rPr lang="es-ES" sz="2000">
                <a:latin typeface="Consolas" panose="020B0609020204030204" pitchFamily="49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 err="1">
                <a:latin typeface="Consolas" panose="020B0609020204030204" pitchFamily="49" charset="0"/>
              </a:rPr>
              <a:t>bart-large-mnli</a:t>
            </a:r>
            <a:r>
              <a:rPr lang="es-ES" sz="2000">
                <a:latin typeface="Consolas" panose="020B0609020204030204" pitchFamily="49" charset="0"/>
              </a:rPr>
              <a:t> (BERT-</a:t>
            </a:r>
            <a:r>
              <a:rPr lang="es-ES" sz="2000" err="1">
                <a:latin typeface="Consolas" panose="020B0609020204030204" pitchFamily="49" charset="0"/>
              </a:rPr>
              <a:t>like</a:t>
            </a:r>
            <a:r>
              <a:rPr lang="es-ES" sz="2000">
                <a:latin typeface="Consolas" panose="020B0609020204030204" pitchFamily="49" charset="0"/>
              </a:rPr>
              <a:t> </a:t>
            </a:r>
            <a:r>
              <a:rPr lang="es-ES" sz="2000" err="1">
                <a:latin typeface="Consolas" panose="020B0609020204030204" pitchFamily="49" charset="0"/>
              </a:rPr>
              <a:t>encoder</a:t>
            </a:r>
            <a:r>
              <a:rPr lang="es-ES" sz="2000">
                <a:latin typeface="Consolas" panose="020B0609020204030204" pitchFamily="49" charset="0"/>
              </a:rPr>
              <a:t> + GPT-</a:t>
            </a:r>
            <a:r>
              <a:rPr lang="es-ES" sz="2000" err="1">
                <a:latin typeface="Consolas" panose="020B0609020204030204" pitchFamily="49" charset="0"/>
              </a:rPr>
              <a:t>like</a:t>
            </a:r>
            <a:r>
              <a:rPr lang="es-ES" sz="2000">
                <a:latin typeface="Consolas" panose="020B0609020204030204" pitchFamily="49" charset="0"/>
              </a:rPr>
              <a:t> </a:t>
            </a:r>
            <a:r>
              <a:rPr lang="es-ES" sz="2000" err="1">
                <a:latin typeface="Consolas" panose="020B0609020204030204" pitchFamily="49" charset="0"/>
              </a:rPr>
              <a:t>decoder</a:t>
            </a:r>
            <a:r>
              <a:rPr lang="es-ES" sz="2000">
                <a:latin typeface="Consolas" panose="020B0609020204030204" pitchFamily="49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>
                <a:latin typeface="Consolas" panose="020B0609020204030204" pitchFamily="49" charset="0"/>
              </a:rPr>
              <a:t>mDeBERTa-v3-base-xnli-multilingual-nli-2mil7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000" err="1">
                <a:latin typeface="Consolas" panose="020B0609020204030204" pitchFamily="49" charset="0"/>
              </a:rPr>
              <a:t>bert</a:t>
            </a:r>
            <a:r>
              <a:rPr lang="es-ES" sz="2000">
                <a:latin typeface="Consolas" panose="020B0609020204030204" pitchFamily="49" charset="0"/>
              </a:rPr>
              <a:t>-base-</a:t>
            </a:r>
            <a:r>
              <a:rPr lang="es-ES" sz="2000" err="1">
                <a:latin typeface="Consolas" panose="020B0609020204030204" pitchFamily="49" charset="0"/>
              </a:rPr>
              <a:t>spanish</a:t>
            </a:r>
            <a:r>
              <a:rPr lang="es-ES" sz="2000">
                <a:latin typeface="Consolas" panose="020B0609020204030204" pitchFamily="49" charset="0"/>
              </a:rPr>
              <a:t>-</a:t>
            </a:r>
            <a:r>
              <a:rPr lang="es-ES" sz="2000" err="1">
                <a:latin typeface="Consolas" panose="020B0609020204030204" pitchFamily="49" charset="0"/>
              </a:rPr>
              <a:t>wwm-cased-xnli</a:t>
            </a:r>
            <a:endParaRPr lang="es-ES" sz="2000">
              <a:latin typeface="Consolas" panose="020B0609020204030204" pitchFamily="49" charset="0"/>
            </a:endParaRPr>
          </a:p>
        </p:txBody>
      </p:sp>
      <p:pic>
        <p:nvPicPr>
          <p:cNvPr id="1026" name="Picture 2" descr="Hugging Face - Current Openings">
            <a:extLst>
              <a:ext uri="{FF2B5EF4-FFF2-40B4-BE49-F238E27FC236}">
                <a16:creationId xmlns:a16="http://schemas.microsoft.com/office/drawing/2014/main" id="{DFE109AF-EA50-4F5F-A539-9A9CB7000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430" y="4755348"/>
            <a:ext cx="1253019" cy="125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Illustrated Word2vec – Jay Alammar – Visualizing machine learning one  concept at a time.">
            <a:extLst>
              <a:ext uri="{FF2B5EF4-FFF2-40B4-BE49-F238E27FC236}">
                <a16:creationId xmlns:a16="http://schemas.microsoft.com/office/drawing/2014/main" id="{E2BFFF52-8367-9E98-C19D-6E0FEAC6E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543" y="2254018"/>
            <a:ext cx="3546887" cy="157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2455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2D97F17-9C5C-EC54-E6C3-1A269F11A4F7}"/>
              </a:ext>
            </a:extLst>
          </p:cNvPr>
          <p:cNvSpPr/>
          <p:nvPr/>
        </p:nvSpPr>
        <p:spPr>
          <a:xfrm>
            <a:off x="-384048" y="-438912"/>
            <a:ext cx="13048488" cy="757123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EB977C8-0EE2-0E2B-D979-E86A6C772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1930"/>
              </p:ext>
            </p:extLst>
          </p:nvPr>
        </p:nvGraphicFramePr>
        <p:xfrm>
          <a:off x="1421847" y="1480926"/>
          <a:ext cx="9348305" cy="45322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1560087270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1066061207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4163757122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1901340632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742671841"/>
                    </a:ext>
                  </a:extLst>
                </a:gridCol>
              </a:tblGrid>
              <a:tr h="836558">
                <a:tc>
                  <a:txBody>
                    <a:bodyPr/>
                    <a:lstStyle/>
                    <a:p>
                      <a:pPr lvl="0" algn="l"/>
                      <a:r>
                        <a:rPr lang="es-ES" sz="2000"/>
                        <a:t>Característica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2000" err="1"/>
                        <a:t>BoW</a:t>
                      </a:r>
                      <a:endParaRPr lang="es-E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2000"/>
                        <a:t>TF-IDF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2000"/>
                        <a:t>Doc2Vec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2000"/>
                        <a:t>Transformers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18758"/>
                  </a:ext>
                </a:extLst>
              </a:tr>
              <a:tr h="1231895">
                <a:tc>
                  <a:txBody>
                    <a:bodyPr/>
                    <a:lstStyle/>
                    <a:p>
                      <a:r>
                        <a:rPr lang="es-ES"/>
                        <a:t>Representación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Matriz ocurrencia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Matriz ponderada por frecuencia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Vectores de</a:t>
                      </a:r>
                    </a:p>
                    <a:p>
                      <a:r>
                        <a:rPr lang="es-ES"/>
                        <a:t>documentos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Embeddings contextuales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864746"/>
                  </a:ext>
                </a:extLst>
              </a:tr>
              <a:tr h="1601464">
                <a:tc>
                  <a:txBody>
                    <a:bodyPr/>
                    <a:lstStyle/>
                    <a:p>
                      <a:r>
                        <a:rPr lang="es-ES"/>
                        <a:t>Contexto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Lo ignora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Lo ignora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Captura contexto del documento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Contexto global y dependencias a largo plazo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573642"/>
                  </a:ext>
                </a:extLst>
              </a:tr>
              <a:tr h="862327">
                <a:tc>
                  <a:txBody>
                    <a:bodyPr/>
                    <a:lstStyle/>
                    <a:p>
                      <a:r>
                        <a:rPr lang="es-ES"/>
                        <a:t>Entrenamiento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Rápido y 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Moderadamente rápido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Intensivo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Muy intensivo, muchos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45973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6DB9C230-BDE9-2E2F-2BD3-E0CBC453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3" y="0"/>
            <a:ext cx="9819331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COMPARACIÓN ENTRE MODELOS</a:t>
            </a:r>
          </a:p>
        </p:txBody>
      </p:sp>
    </p:spTree>
    <p:extLst>
      <p:ext uri="{BB962C8B-B14F-4D97-AF65-F5344CB8AC3E}">
        <p14:creationId xmlns:p14="http://schemas.microsoft.com/office/powerpoint/2010/main" val="418625523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C8CA4D-E495-98FA-9930-A4DD38D4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27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49047A1-668D-6C72-FFBE-D1C0DE0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41021"/>
            <a:ext cx="6168136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 TRABAJO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F5802F3-CD40-7AAF-2FFF-45C4702723CC}"/>
              </a:ext>
            </a:extLst>
          </p:cNvPr>
          <p:cNvSpPr txBox="1">
            <a:spLocks/>
          </p:cNvSpPr>
          <p:nvPr/>
        </p:nvSpPr>
        <p:spPr>
          <a:xfrm>
            <a:off x="437520" y="5954847"/>
            <a:ext cx="142748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F31E731-D9EE-2EFD-610E-A57D70115466}"/>
              </a:ext>
            </a:extLst>
          </p:cNvPr>
          <p:cNvSpPr/>
          <p:nvPr/>
        </p:nvSpPr>
        <p:spPr>
          <a:xfrm>
            <a:off x="2474279" y="1579813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7570D31-60C4-0097-98EC-50B25F7E0C43}"/>
              </a:ext>
            </a:extLst>
          </p:cNvPr>
          <p:cNvSpPr/>
          <p:nvPr/>
        </p:nvSpPr>
        <p:spPr>
          <a:xfrm>
            <a:off x="2474279" y="3951928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4325587-9A20-7426-EF9D-11D38844BCAA}"/>
              </a:ext>
            </a:extLst>
          </p:cNvPr>
          <p:cNvSpPr/>
          <p:nvPr/>
        </p:nvSpPr>
        <p:spPr>
          <a:xfrm>
            <a:off x="4552376" y="1184694"/>
            <a:ext cx="3529955" cy="210937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041DFEB-99BD-2123-B22A-6D2BFCD10015}"/>
              </a:ext>
            </a:extLst>
          </p:cNvPr>
          <p:cNvSpPr/>
          <p:nvPr/>
        </p:nvSpPr>
        <p:spPr>
          <a:xfrm>
            <a:off x="4552377" y="3551796"/>
            <a:ext cx="3529955" cy="212462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F45BD2F-0B48-7C89-6BA4-F75356E0BEC8}"/>
              </a:ext>
            </a:extLst>
          </p:cNvPr>
          <p:cNvSpPr/>
          <p:nvPr/>
        </p:nvSpPr>
        <p:spPr>
          <a:xfrm>
            <a:off x="8929357" y="1820672"/>
            <a:ext cx="2153921" cy="32081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07B379A-A09A-B2EE-BBB9-BE900C9CB0AD}"/>
              </a:ext>
            </a:extLst>
          </p:cNvPr>
          <p:cNvSpPr txBox="1">
            <a:spLocks/>
          </p:cNvSpPr>
          <p:nvPr/>
        </p:nvSpPr>
        <p:spPr>
          <a:xfrm>
            <a:off x="5135236" y="5938826"/>
            <a:ext cx="2364233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endParaRPr lang="es-ES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E98F73-770B-C208-A412-21BB9D6EA587}"/>
              </a:ext>
            </a:extLst>
          </p:cNvPr>
          <p:cNvSpPr txBox="1">
            <a:spLocks/>
          </p:cNvSpPr>
          <p:nvPr/>
        </p:nvSpPr>
        <p:spPr>
          <a:xfrm>
            <a:off x="8958580" y="5950357"/>
            <a:ext cx="21539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D62FE126-0D47-DC53-AE54-36CA3335267F}"/>
              </a:ext>
            </a:extLst>
          </p:cNvPr>
          <p:cNvCxnSpPr>
            <a:cxnSpLocks/>
            <a:stCxn id="72" idx="3"/>
            <a:endCxn id="2" idx="1"/>
          </p:cNvCxnSpPr>
          <p:nvPr/>
        </p:nvCxnSpPr>
        <p:spPr>
          <a:xfrm flipV="1">
            <a:off x="1661800" y="2242943"/>
            <a:ext cx="812479" cy="117893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CF44C254-28BE-BE23-8896-6AD572BAB1ED}"/>
              </a:ext>
            </a:extLst>
          </p:cNvPr>
          <p:cNvCxnSpPr>
            <a:cxnSpLocks/>
            <a:stCxn id="8" idx="1"/>
            <a:endCxn id="72" idx="3"/>
          </p:cNvCxnSpPr>
          <p:nvPr/>
        </p:nvCxnSpPr>
        <p:spPr>
          <a:xfrm rot="10800000">
            <a:off x="1661801" y="3421880"/>
            <a:ext cx="812479" cy="119317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846D814-3A81-1B60-BCEC-7BB9FF07143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4028759" y="2239379"/>
            <a:ext cx="523617" cy="3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C31639B-C944-C418-1C6A-9303556241C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4028759" y="4614109"/>
            <a:ext cx="523618" cy="9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3926D01-94BD-553A-828B-C130BDCDD5E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317354" y="3294064"/>
            <a:ext cx="1" cy="25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816ABE7F-4DD1-47EC-1916-80DBDE484886}"/>
              </a:ext>
            </a:extLst>
          </p:cNvPr>
          <p:cNvCxnSpPr>
            <a:cxnSpLocks/>
          </p:cNvCxnSpPr>
          <p:nvPr/>
        </p:nvCxnSpPr>
        <p:spPr>
          <a:xfrm>
            <a:off x="6317354" y="3424745"/>
            <a:ext cx="26120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9A05D96F-A99A-3872-6D5E-FBF76CEBC9EE}"/>
              </a:ext>
            </a:extLst>
          </p:cNvPr>
          <p:cNvSpPr/>
          <p:nvPr/>
        </p:nvSpPr>
        <p:spPr>
          <a:xfrm>
            <a:off x="605160" y="2103651"/>
            <a:ext cx="1056640" cy="26364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Gráfico 72" descr="Base de datos con relleno sólido">
            <a:extLst>
              <a:ext uri="{FF2B5EF4-FFF2-40B4-BE49-F238E27FC236}">
                <a16:creationId xmlns:a16="http://schemas.microsoft.com/office/drawing/2014/main" id="{3C260EEF-442A-0CAD-DD2C-AEC9D1547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20" y="2352571"/>
            <a:ext cx="467360" cy="467360"/>
          </a:xfrm>
          <a:prstGeom prst="rect">
            <a:avLst/>
          </a:prstGeom>
        </p:spPr>
      </p:pic>
      <p:pic>
        <p:nvPicPr>
          <p:cNvPr id="74" name="Gráfico 73" descr="Gráfico circular con relleno sólido">
            <a:extLst>
              <a:ext uri="{FF2B5EF4-FFF2-40B4-BE49-F238E27FC236}">
                <a16:creationId xmlns:a16="http://schemas.microsoft.com/office/drawing/2014/main" id="{73CC1227-E35C-9053-8D73-3AB3EBC76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680" y="3200931"/>
            <a:ext cx="396240" cy="396240"/>
          </a:xfrm>
          <a:prstGeom prst="rect">
            <a:avLst/>
          </a:prstGeom>
        </p:spPr>
      </p:pic>
      <p:pic>
        <p:nvPicPr>
          <p:cNvPr id="75" name="Gráfico 74" descr="Internet con relleno sólido">
            <a:extLst>
              <a:ext uri="{FF2B5EF4-FFF2-40B4-BE49-F238E27FC236}">
                <a16:creationId xmlns:a16="http://schemas.microsoft.com/office/drawing/2014/main" id="{37F9E769-BFDB-9140-54AC-EC52D3B29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60" y="4039131"/>
            <a:ext cx="431800" cy="431800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90F31484-9565-1329-B4A8-9251A3F2F506}"/>
              </a:ext>
            </a:extLst>
          </p:cNvPr>
          <p:cNvCxnSpPr>
            <a:cxnSpLocks/>
            <a:stCxn id="9" idx="0"/>
            <a:endCxn id="72" idx="0"/>
          </p:cNvCxnSpPr>
          <p:nvPr/>
        </p:nvCxnSpPr>
        <p:spPr>
          <a:xfrm rot="16200000" flipH="1" flipV="1">
            <a:off x="3265938" y="-947765"/>
            <a:ext cx="918957" cy="5183874"/>
          </a:xfrm>
          <a:prstGeom prst="bentConnector3">
            <a:avLst>
              <a:gd name="adj1" fmla="val -24876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DDD575CF-03C0-8D52-03F1-C139F0040711}"/>
              </a:ext>
            </a:extLst>
          </p:cNvPr>
          <p:cNvGrpSpPr/>
          <p:nvPr/>
        </p:nvGrpSpPr>
        <p:grpSpPr>
          <a:xfrm>
            <a:off x="2508503" y="1707357"/>
            <a:ext cx="1504962" cy="276999"/>
            <a:chOff x="3441191" y="4087368"/>
            <a:chExt cx="1504962" cy="27699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39C2735-360A-3EC8-40B3-C23440165D3B}"/>
                </a:ext>
              </a:extLst>
            </p:cNvPr>
            <p:cNvSpPr txBox="1"/>
            <p:nvPr/>
          </p:nvSpPr>
          <p:spPr>
            <a:xfrm>
              <a:off x="3441191" y="4087368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/>
                <a:t>Pisos             </a:t>
              </a:r>
              <a:r>
                <a:rPr lang="es-ES" sz="1200" err="1"/>
                <a:t>pisos</a:t>
              </a:r>
              <a:endParaRPr lang="es-ES" sz="1200"/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9B274368-BDAA-7594-3C84-8A73C606F8D1}"/>
                </a:ext>
              </a:extLst>
            </p:cNvPr>
            <p:cNvCxnSpPr/>
            <p:nvPr/>
          </p:nvCxnSpPr>
          <p:spPr>
            <a:xfrm>
              <a:off x="4032504" y="4217416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DD6FB8-4B09-87D2-61C2-22540771D4E0}"/>
              </a:ext>
            </a:extLst>
          </p:cNvPr>
          <p:cNvSpPr txBox="1"/>
          <p:nvPr/>
        </p:nvSpPr>
        <p:spPr>
          <a:xfrm>
            <a:off x="2632348" y="2075850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.    :    ,    ;    -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9BCECC3-8F9E-C5D0-3920-50E858F4C467}"/>
              </a:ext>
            </a:extLst>
          </p:cNvPr>
          <p:cNvSpPr txBox="1"/>
          <p:nvPr/>
        </p:nvSpPr>
        <p:spPr>
          <a:xfrm>
            <a:off x="2632348" y="2482305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len() ≥ 4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CFF8F73-97AD-522E-FE4F-A9E71D5A7E78}"/>
              </a:ext>
            </a:extLst>
          </p:cNvPr>
          <p:cNvGrpSpPr/>
          <p:nvPr/>
        </p:nvGrpSpPr>
        <p:grpSpPr>
          <a:xfrm>
            <a:off x="2508503" y="4142232"/>
            <a:ext cx="1504962" cy="276999"/>
            <a:chOff x="3441191" y="4087368"/>
            <a:chExt cx="1504962" cy="276999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5ECC401-7242-ED3A-92A4-8B200069A210}"/>
                </a:ext>
              </a:extLst>
            </p:cNvPr>
            <p:cNvSpPr txBox="1"/>
            <p:nvPr/>
          </p:nvSpPr>
          <p:spPr>
            <a:xfrm>
              <a:off x="3441191" y="4087368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/>
                <a:t>Barrio             Distrito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1E000251-2404-F187-8BB8-47CF704B34AA}"/>
                </a:ext>
              </a:extLst>
            </p:cNvPr>
            <p:cNvCxnSpPr/>
            <p:nvPr/>
          </p:nvCxnSpPr>
          <p:spPr>
            <a:xfrm>
              <a:off x="3986784" y="4217416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3B8C1B0-70E9-F352-4A46-087D7F332503}"/>
              </a:ext>
            </a:extLst>
          </p:cNvPr>
          <p:cNvGrpSpPr/>
          <p:nvPr/>
        </p:nvGrpSpPr>
        <p:grpSpPr>
          <a:xfrm>
            <a:off x="2604916" y="4707486"/>
            <a:ext cx="1523092" cy="309998"/>
            <a:chOff x="3537604" y="4652622"/>
            <a:chExt cx="1523092" cy="309998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1A819B2E-ED09-D552-E744-77AF99CC6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37604" y="4652622"/>
              <a:ext cx="325377" cy="309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21589E3-05C8-5235-1F42-30D17457E91C}"/>
                </a:ext>
              </a:extLst>
            </p:cNvPr>
            <p:cNvCxnSpPr>
              <a:cxnSpLocks/>
            </p:cNvCxnSpPr>
            <p:nvPr/>
          </p:nvCxnSpPr>
          <p:spPr>
            <a:xfrm>
              <a:off x="3943984" y="4792404"/>
              <a:ext cx="25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14725358-21FE-7701-88E5-460F90E2357B}"/>
                </a:ext>
              </a:extLst>
            </p:cNvPr>
            <p:cNvSpPr txBox="1"/>
            <p:nvPr/>
          </p:nvSpPr>
          <p:spPr>
            <a:xfrm>
              <a:off x="4073893" y="4652622"/>
              <a:ext cx="986803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s-ES" sz="1050" err="1"/>
                <a:t>DataFrame</a:t>
              </a:r>
              <a:endParaRPr lang="es-ES"/>
            </a:p>
          </p:txBody>
        </p:sp>
      </p:grpSp>
      <p:pic>
        <p:nvPicPr>
          <p:cNvPr id="44" name="Picture 6" descr="X Logo Png - ANATOMY STRUCTURE">
            <a:extLst>
              <a:ext uri="{FF2B5EF4-FFF2-40B4-BE49-F238E27FC236}">
                <a16:creationId xmlns:a16="http://schemas.microsoft.com/office/drawing/2014/main" id="{80F47A11-E56A-BF38-23E0-8A8BC5FF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22" y="2089486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Green Tick PNG Transparent Images - PNG All">
            <a:extLst>
              <a:ext uri="{FF2B5EF4-FFF2-40B4-BE49-F238E27FC236}">
                <a16:creationId xmlns:a16="http://schemas.microsoft.com/office/drawing/2014/main" id="{41C69DA4-9003-B00D-276C-FED4B1AD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01" y="2450133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E053F328-A011-9F2A-FDD3-9798E74282B4}"/>
              </a:ext>
            </a:extLst>
          </p:cNvPr>
          <p:cNvSpPr txBox="1"/>
          <p:nvPr/>
        </p:nvSpPr>
        <p:spPr>
          <a:xfrm>
            <a:off x="4720258" y="1408382"/>
            <a:ext cx="31694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b="1"/>
              <a:t>Conteo de palabras</a:t>
            </a:r>
          </a:p>
          <a:p>
            <a:r>
              <a:rPr lang="es-ES" sz="1700" b="1"/>
              <a:t>         </a:t>
            </a:r>
            <a:r>
              <a:rPr lang="es-ES" sz="1600" err="1"/>
              <a:t>BoW</a:t>
            </a:r>
            <a:r>
              <a:rPr lang="es-ES" sz="1600"/>
              <a:t>, TF-IDF, N-</a:t>
            </a:r>
            <a:r>
              <a:rPr lang="es-ES" sz="1600" err="1"/>
              <a:t>grams</a:t>
            </a:r>
            <a:r>
              <a:rPr lang="es-ES" sz="1600"/>
              <a:t>…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 b="1" err="1"/>
              <a:t>Embeddings</a:t>
            </a:r>
            <a:endParaRPr lang="es-ES" sz="1700" b="1"/>
          </a:p>
          <a:p>
            <a:pPr>
              <a:buClr>
                <a:srgbClr val="000000"/>
              </a:buClr>
            </a:pPr>
            <a:r>
              <a:rPr lang="es-ES" sz="1700" b="1"/>
              <a:t>          </a:t>
            </a:r>
            <a:r>
              <a:rPr lang="es-ES" sz="1600"/>
              <a:t>Word2Vec, Doc2Vec…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 b="1"/>
              <a:t>Transformers</a:t>
            </a:r>
          </a:p>
          <a:p>
            <a:pPr>
              <a:buClr>
                <a:srgbClr val="000000"/>
              </a:buClr>
            </a:pPr>
            <a:r>
              <a:rPr lang="es-ES" sz="1700" b="1"/>
              <a:t>          </a:t>
            </a:r>
            <a:r>
              <a:rPr lang="es-ES" sz="1600"/>
              <a:t>BERT, </a:t>
            </a:r>
            <a:r>
              <a:rPr lang="es-ES" sz="1600" err="1"/>
              <a:t>RoBERTa</a:t>
            </a:r>
            <a:r>
              <a:rPr lang="es-ES" sz="1600"/>
              <a:t>, BART, …</a:t>
            </a:r>
            <a:endParaRPr lang="es-ES" sz="1700" b="1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596E3BF-4269-9CF7-54EB-A33BFDDBE0A7}"/>
              </a:ext>
            </a:extLst>
          </p:cNvPr>
          <p:cNvSpPr txBox="1"/>
          <p:nvPr/>
        </p:nvSpPr>
        <p:spPr>
          <a:xfrm>
            <a:off x="4715179" y="3931353"/>
            <a:ext cx="329602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 b="1" err="1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endParaRPr lang="es-ES" sz="17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</a:pPr>
            <a:r>
              <a:rPr lang="es-ES" sz="1700" b="1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Clasificación, menor </a:t>
            </a:r>
            <a:r>
              <a:rPr lang="es-ES" sz="1400" err="1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Clr>
                <a:srgbClr val="000000"/>
              </a:buClr>
            </a:pPr>
            <a:endParaRPr lang="es-E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600" b="1">
                <a:latin typeface="Arial" panose="020B0604020202020204" pitchFamily="34" charset="0"/>
                <a:cs typeface="Arial" panose="020B0604020202020204" pitchFamily="34" charset="0"/>
              </a:rPr>
              <a:t>Árbol de decisión</a:t>
            </a:r>
          </a:p>
          <a:p>
            <a:pPr>
              <a:buClr>
                <a:srgbClr val="000000"/>
              </a:buClr>
            </a:pPr>
            <a:r>
              <a:rPr lang="es-ES" sz="1600" b="1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Clasificación, </a:t>
            </a:r>
            <a:r>
              <a:rPr lang="es-ES" sz="140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. importantes</a:t>
            </a:r>
            <a:endParaRPr lang="es-E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</a:pPr>
            <a:endParaRPr lang="es-ES" sz="130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6260266-0338-904E-E1FC-D7242B9DEC4A}"/>
              </a:ext>
            </a:extLst>
          </p:cNvPr>
          <p:cNvSpPr txBox="1"/>
          <p:nvPr/>
        </p:nvSpPr>
        <p:spPr>
          <a:xfrm>
            <a:off x="9297657" y="2219621"/>
            <a:ext cx="14173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Comercial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Turístico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/>
                <a:cs typeface="Arial"/>
              </a:rPr>
              <a:t>Multicultural</a:t>
            </a:r>
          </a:p>
          <a:p>
            <a:endParaRPr lang="es-ES"/>
          </a:p>
        </p:txBody>
      </p:sp>
      <p:pic>
        <p:nvPicPr>
          <p:cNvPr id="49" name="Gráfico 48" descr="Corona con relleno sólido">
            <a:extLst>
              <a:ext uri="{FF2B5EF4-FFF2-40B4-BE49-F238E27FC236}">
                <a16:creationId xmlns:a16="http://schemas.microsoft.com/office/drawing/2014/main" id="{337FEE89-BF26-29C7-9C8B-FD4663CB15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10343" y="964381"/>
            <a:ext cx="804405" cy="804405"/>
          </a:xfrm>
          <a:prstGeom prst="rect">
            <a:avLst/>
          </a:prstGeom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1EA55E6A-272E-9228-379D-186B0D8C1967}"/>
              </a:ext>
            </a:extLst>
          </p:cNvPr>
          <p:cNvSpPr txBox="1">
            <a:spLocks/>
          </p:cNvSpPr>
          <p:nvPr/>
        </p:nvSpPr>
        <p:spPr>
          <a:xfrm>
            <a:off x="1630251" y="5977408"/>
            <a:ext cx="33877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</p:spTree>
    <p:extLst>
      <p:ext uri="{BB962C8B-B14F-4D97-AF65-F5344CB8AC3E}">
        <p14:creationId xmlns:p14="http://schemas.microsoft.com/office/powerpoint/2010/main" val="361309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F616D7A-F50D-C013-FC04-3E3CC30032B9}"/>
              </a:ext>
            </a:extLst>
          </p:cNvPr>
          <p:cNvSpPr/>
          <p:nvPr/>
        </p:nvSpPr>
        <p:spPr>
          <a:xfrm>
            <a:off x="-822960" y="-426720"/>
            <a:ext cx="13685519" cy="79857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6166CF2-FF2C-7742-7E90-93FEC9746801}"/>
              </a:ext>
            </a:extLst>
          </p:cNvPr>
          <p:cNvSpPr txBox="1"/>
          <p:nvPr/>
        </p:nvSpPr>
        <p:spPr>
          <a:xfrm>
            <a:off x="603503" y="3368759"/>
            <a:ext cx="5596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>
                <a:solidFill>
                  <a:srgbClr val="E97132"/>
                </a:solidFill>
              </a:rPr>
              <a:t>ÁRBOL DE DECISIÓN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524104-1724-B35E-6433-16266DBF33B0}"/>
              </a:ext>
            </a:extLst>
          </p:cNvPr>
          <p:cNvSpPr txBox="1"/>
          <p:nvPr/>
        </p:nvSpPr>
        <p:spPr>
          <a:xfrm>
            <a:off x="586910" y="345558"/>
            <a:ext cx="3767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>
                <a:solidFill>
                  <a:srgbClr val="E97132"/>
                </a:solidFill>
              </a:rPr>
              <a:t>CLUSTERS</a:t>
            </a:r>
          </a:p>
        </p:txBody>
      </p:sp>
      <p:pic>
        <p:nvPicPr>
          <p:cNvPr id="3074" name="Picture 2" descr="Decision Tree Classifier - Explained">
            <a:extLst>
              <a:ext uri="{FF2B5EF4-FFF2-40B4-BE49-F238E27FC236}">
                <a16:creationId xmlns:a16="http://schemas.microsoft.com/office/drawing/2014/main" id="{893EECB2-138D-9108-37D1-D558DC757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9" r="1617" b="11770"/>
          <a:stretch/>
        </p:blipFill>
        <p:spPr bwMode="auto">
          <a:xfrm>
            <a:off x="7306264" y="4146227"/>
            <a:ext cx="4406144" cy="199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F1E0B0-CB23-3FC1-4092-50367B653A3E}"/>
              </a:ext>
            </a:extLst>
          </p:cNvPr>
          <p:cNvSpPr txBox="1"/>
          <p:nvPr/>
        </p:nvSpPr>
        <p:spPr>
          <a:xfrm>
            <a:off x="603504" y="1098625"/>
            <a:ext cx="73676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/>
              <a:t>Uso de </a:t>
            </a:r>
            <a:r>
              <a:rPr lang="es-ES" sz="2000" b="1" err="1"/>
              <a:t>KMeans</a:t>
            </a:r>
            <a:r>
              <a:rPr lang="es-ES" sz="2000"/>
              <a:t>, algoritmo básico de </a:t>
            </a:r>
            <a:r>
              <a:rPr lang="es-ES" sz="2000" err="1"/>
              <a:t>clustering</a:t>
            </a:r>
            <a:r>
              <a:rPr lang="es-ES" sz="2000"/>
              <a:t>.</a:t>
            </a:r>
            <a:endParaRPr lang="es-ES" sz="2000" b="1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/>
              <a:t>Permiten ver estructura subyacente en los datos estructurados </a:t>
            </a:r>
          </a:p>
          <a:p>
            <a:pPr>
              <a:spcBef>
                <a:spcPts val="600"/>
              </a:spcBef>
            </a:pPr>
            <a:r>
              <a:rPr lang="es-ES" sz="2000"/>
              <a:t>     que tenemos.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/>
              <a:t>Permitirán determinar el </a:t>
            </a:r>
            <a:r>
              <a:rPr lang="es-ES" sz="2000" b="1"/>
              <a:t>número idóneo de etiquetas </a:t>
            </a:r>
            <a:r>
              <a:rPr lang="es-ES" sz="2000"/>
              <a:t>a partir del </a:t>
            </a:r>
            <a:r>
              <a:rPr lang="es-ES" sz="2000" i="1" err="1"/>
              <a:t>Silhouette</a:t>
            </a:r>
            <a:r>
              <a:rPr lang="es-ES" sz="2000" i="1"/>
              <a:t> score.</a:t>
            </a:r>
          </a:p>
        </p:txBody>
      </p:sp>
      <p:pic>
        <p:nvPicPr>
          <p:cNvPr id="3076" name="Picture 4" descr="2 K-means clustering | Machine Learning for Biostatistics">
            <a:extLst>
              <a:ext uri="{FF2B5EF4-FFF2-40B4-BE49-F238E27FC236}">
                <a16:creationId xmlns:a16="http://schemas.microsoft.com/office/drawing/2014/main" id="{6BF16501-F2B0-9232-CE21-0F82167B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452" y="511445"/>
            <a:ext cx="3506294" cy="26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547281-7AC8-1ABF-2364-5DCD32836361}"/>
              </a:ext>
            </a:extLst>
          </p:cNvPr>
          <p:cNvSpPr txBox="1"/>
          <p:nvPr/>
        </p:nvSpPr>
        <p:spPr>
          <a:xfrm>
            <a:off x="603503" y="4123094"/>
            <a:ext cx="6782817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/>
              <a:t>Permite la creación de </a:t>
            </a:r>
            <a:r>
              <a:rPr lang="es-ES" sz="2000" b="1"/>
              <a:t>reglas</a:t>
            </a:r>
            <a:r>
              <a:rPr lang="es-ES" sz="2000"/>
              <a:t> basadas en separar los </a:t>
            </a:r>
          </a:p>
          <a:p>
            <a:pPr>
              <a:spcBef>
                <a:spcPts val="600"/>
              </a:spcBef>
            </a:pPr>
            <a:r>
              <a:rPr lang="es-ES" sz="2000"/>
              <a:t>      datos en cada nodo de la </a:t>
            </a:r>
            <a:r>
              <a:rPr lang="es-ES" sz="2000" i="1"/>
              <a:t>mejor forma </a:t>
            </a:r>
            <a:r>
              <a:rPr lang="es-ES" sz="2000"/>
              <a:t>según las </a:t>
            </a:r>
            <a:r>
              <a:rPr lang="es-ES" sz="2000" b="1"/>
              <a:t>clases</a:t>
            </a:r>
            <a:r>
              <a:rPr lang="es-ES" sz="200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/>
              <a:t>Con variables numéricas se utilizan </a:t>
            </a:r>
            <a:r>
              <a:rPr lang="es-ES" sz="2000" i="1" err="1"/>
              <a:t>thresholds</a:t>
            </a:r>
            <a:r>
              <a:rPr lang="es-ES" sz="2000" i="1"/>
              <a:t> </a:t>
            </a:r>
            <a:r>
              <a:rPr lang="es-ES" sz="2000"/>
              <a:t>que el </a:t>
            </a:r>
          </a:p>
          <a:p>
            <a:pPr>
              <a:spcBef>
                <a:spcPts val="600"/>
              </a:spcBef>
            </a:pPr>
            <a:r>
              <a:rPr lang="es-ES" sz="2000"/>
              <a:t>      algoritmo encuentra </a:t>
            </a:r>
            <a:r>
              <a:rPr lang="es-ES" sz="2000" b="1"/>
              <a:t>óptimos</a:t>
            </a:r>
            <a:r>
              <a:rPr lang="es-ES" sz="2000"/>
              <a:t> según la métrica usada.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b="1"/>
              <a:t>Métricas</a:t>
            </a:r>
            <a:r>
              <a:rPr lang="es-ES" sz="2000"/>
              <a:t>: Impureza de Gini, Entropía, …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2000" err="1">
                <a:latin typeface="Consolas" panose="020B0609020204030204" pitchFamily="49" charset="0"/>
              </a:rPr>
              <a:t>DecissionTreeClassifier</a:t>
            </a:r>
            <a:r>
              <a:rPr lang="es-ES" sz="20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407837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C8CA4D-E495-98FA-9930-A4DD38D4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29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49047A1-668D-6C72-FFBE-D1C0DE0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41021"/>
            <a:ext cx="6168136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 TRABAJO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F5802F3-CD40-7AAF-2FFF-45C4702723CC}"/>
              </a:ext>
            </a:extLst>
          </p:cNvPr>
          <p:cNvSpPr txBox="1">
            <a:spLocks/>
          </p:cNvSpPr>
          <p:nvPr/>
        </p:nvSpPr>
        <p:spPr>
          <a:xfrm>
            <a:off x="437520" y="5954847"/>
            <a:ext cx="142748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F31E731-D9EE-2EFD-610E-A57D70115466}"/>
              </a:ext>
            </a:extLst>
          </p:cNvPr>
          <p:cNvSpPr/>
          <p:nvPr/>
        </p:nvSpPr>
        <p:spPr>
          <a:xfrm>
            <a:off x="2474279" y="1579813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7570D31-60C4-0097-98EC-50B25F7E0C43}"/>
              </a:ext>
            </a:extLst>
          </p:cNvPr>
          <p:cNvSpPr/>
          <p:nvPr/>
        </p:nvSpPr>
        <p:spPr>
          <a:xfrm>
            <a:off x="2474279" y="3951928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4325587-9A20-7426-EF9D-11D38844BCAA}"/>
              </a:ext>
            </a:extLst>
          </p:cNvPr>
          <p:cNvSpPr/>
          <p:nvPr/>
        </p:nvSpPr>
        <p:spPr>
          <a:xfrm>
            <a:off x="4552376" y="1184694"/>
            <a:ext cx="3529955" cy="210937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041DFEB-99BD-2123-B22A-6D2BFCD10015}"/>
              </a:ext>
            </a:extLst>
          </p:cNvPr>
          <p:cNvSpPr/>
          <p:nvPr/>
        </p:nvSpPr>
        <p:spPr>
          <a:xfrm>
            <a:off x="4552377" y="3551796"/>
            <a:ext cx="3529955" cy="212462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F45BD2F-0B48-7C89-6BA4-F75356E0BEC8}"/>
              </a:ext>
            </a:extLst>
          </p:cNvPr>
          <p:cNvSpPr/>
          <p:nvPr/>
        </p:nvSpPr>
        <p:spPr>
          <a:xfrm>
            <a:off x="8929357" y="1820672"/>
            <a:ext cx="2153921" cy="32081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07B379A-A09A-B2EE-BBB9-BE900C9CB0AD}"/>
              </a:ext>
            </a:extLst>
          </p:cNvPr>
          <p:cNvSpPr txBox="1">
            <a:spLocks/>
          </p:cNvSpPr>
          <p:nvPr/>
        </p:nvSpPr>
        <p:spPr>
          <a:xfrm>
            <a:off x="5135236" y="5938826"/>
            <a:ext cx="2364233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endParaRPr lang="es-ES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E98F73-770B-C208-A412-21BB9D6EA587}"/>
              </a:ext>
            </a:extLst>
          </p:cNvPr>
          <p:cNvSpPr txBox="1">
            <a:spLocks/>
          </p:cNvSpPr>
          <p:nvPr/>
        </p:nvSpPr>
        <p:spPr>
          <a:xfrm>
            <a:off x="8958580" y="5950357"/>
            <a:ext cx="21539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D62FE126-0D47-DC53-AE54-36CA3335267F}"/>
              </a:ext>
            </a:extLst>
          </p:cNvPr>
          <p:cNvCxnSpPr>
            <a:cxnSpLocks/>
            <a:stCxn id="72" idx="3"/>
            <a:endCxn id="2" idx="1"/>
          </p:cNvCxnSpPr>
          <p:nvPr/>
        </p:nvCxnSpPr>
        <p:spPr>
          <a:xfrm flipV="1">
            <a:off x="1661800" y="2242943"/>
            <a:ext cx="812479" cy="117893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CF44C254-28BE-BE23-8896-6AD572BAB1ED}"/>
              </a:ext>
            </a:extLst>
          </p:cNvPr>
          <p:cNvCxnSpPr>
            <a:cxnSpLocks/>
            <a:stCxn id="8" idx="1"/>
            <a:endCxn id="72" idx="3"/>
          </p:cNvCxnSpPr>
          <p:nvPr/>
        </p:nvCxnSpPr>
        <p:spPr>
          <a:xfrm rot="10800000">
            <a:off x="1661801" y="3421880"/>
            <a:ext cx="812479" cy="119317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846D814-3A81-1B60-BCEC-7BB9FF07143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4028759" y="2239379"/>
            <a:ext cx="523617" cy="3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C31639B-C944-C418-1C6A-9303556241C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4028759" y="4614109"/>
            <a:ext cx="523618" cy="9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3926D01-94BD-553A-828B-C130BDCDD5E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317354" y="3294064"/>
            <a:ext cx="1" cy="25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816ABE7F-4DD1-47EC-1916-80DBDE484886}"/>
              </a:ext>
            </a:extLst>
          </p:cNvPr>
          <p:cNvCxnSpPr>
            <a:cxnSpLocks/>
          </p:cNvCxnSpPr>
          <p:nvPr/>
        </p:nvCxnSpPr>
        <p:spPr>
          <a:xfrm>
            <a:off x="6317354" y="3424745"/>
            <a:ext cx="26120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9A05D96F-A99A-3872-6D5E-FBF76CEBC9EE}"/>
              </a:ext>
            </a:extLst>
          </p:cNvPr>
          <p:cNvSpPr/>
          <p:nvPr/>
        </p:nvSpPr>
        <p:spPr>
          <a:xfrm>
            <a:off x="605160" y="2103651"/>
            <a:ext cx="1056640" cy="26364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Gráfico 72" descr="Base de datos con relleno sólido">
            <a:extLst>
              <a:ext uri="{FF2B5EF4-FFF2-40B4-BE49-F238E27FC236}">
                <a16:creationId xmlns:a16="http://schemas.microsoft.com/office/drawing/2014/main" id="{3C260EEF-442A-0CAD-DD2C-AEC9D154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120" y="2352571"/>
            <a:ext cx="467360" cy="467360"/>
          </a:xfrm>
          <a:prstGeom prst="rect">
            <a:avLst/>
          </a:prstGeom>
        </p:spPr>
      </p:pic>
      <p:pic>
        <p:nvPicPr>
          <p:cNvPr id="74" name="Gráfico 73" descr="Gráfico circular con relleno sólido">
            <a:extLst>
              <a:ext uri="{FF2B5EF4-FFF2-40B4-BE49-F238E27FC236}">
                <a16:creationId xmlns:a16="http://schemas.microsoft.com/office/drawing/2014/main" id="{73CC1227-E35C-9053-8D73-3AB3EBC76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680" y="3200931"/>
            <a:ext cx="396240" cy="396240"/>
          </a:xfrm>
          <a:prstGeom prst="rect">
            <a:avLst/>
          </a:prstGeom>
        </p:spPr>
      </p:pic>
      <p:pic>
        <p:nvPicPr>
          <p:cNvPr id="75" name="Gráfico 74" descr="Internet con relleno sólido">
            <a:extLst>
              <a:ext uri="{FF2B5EF4-FFF2-40B4-BE49-F238E27FC236}">
                <a16:creationId xmlns:a16="http://schemas.microsoft.com/office/drawing/2014/main" id="{37F9E769-BFDB-9140-54AC-EC52D3B29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360" y="4039131"/>
            <a:ext cx="431800" cy="431800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90F31484-9565-1329-B4A8-9251A3F2F506}"/>
              </a:ext>
            </a:extLst>
          </p:cNvPr>
          <p:cNvCxnSpPr>
            <a:cxnSpLocks/>
            <a:stCxn id="9" idx="0"/>
            <a:endCxn id="72" idx="0"/>
          </p:cNvCxnSpPr>
          <p:nvPr/>
        </p:nvCxnSpPr>
        <p:spPr>
          <a:xfrm rot="16200000" flipH="1" flipV="1">
            <a:off x="3265938" y="-947765"/>
            <a:ext cx="918957" cy="5183874"/>
          </a:xfrm>
          <a:prstGeom prst="bentConnector3">
            <a:avLst>
              <a:gd name="adj1" fmla="val -24876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F47AF4B3-C334-5F97-8484-EBD55B88E79A}"/>
              </a:ext>
            </a:extLst>
          </p:cNvPr>
          <p:cNvGrpSpPr/>
          <p:nvPr/>
        </p:nvGrpSpPr>
        <p:grpSpPr>
          <a:xfrm>
            <a:off x="2508503" y="1707357"/>
            <a:ext cx="1504962" cy="276999"/>
            <a:chOff x="3441191" y="4087368"/>
            <a:chExt cx="1504962" cy="276999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09659222-FC8A-992C-61E6-EC3004251AC0}"/>
                </a:ext>
              </a:extLst>
            </p:cNvPr>
            <p:cNvSpPr txBox="1"/>
            <p:nvPr/>
          </p:nvSpPr>
          <p:spPr>
            <a:xfrm>
              <a:off x="3441191" y="4087368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/>
                <a:t>Pisos             </a:t>
              </a:r>
              <a:r>
                <a:rPr lang="es-ES" sz="1200" err="1"/>
                <a:t>pisos</a:t>
              </a:r>
              <a:endParaRPr lang="es-ES" sz="1200"/>
            </a:p>
          </p:txBody>
        </p: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BF6E702A-B5C8-B514-DA99-0F4CD2CDC3F5}"/>
                </a:ext>
              </a:extLst>
            </p:cNvPr>
            <p:cNvCxnSpPr/>
            <p:nvPr/>
          </p:nvCxnSpPr>
          <p:spPr>
            <a:xfrm>
              <a:off x="4032504" y="4217416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1E366D-E8B2-ECA2-CC0A-C7A0F56CD9ED}"/>
              </a:ext>
            </a:extLst>
          </p:cNvPr>
          <p:cNvSpPr txBox="1"/>
          <p:nvPr/>
        </p:nvSpPr>
        <p:spPr>
          <a:xfrm>
            <a:off x="2632348" y="2075850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.    :    ,    ;    -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BA867DA-80F3-02D1-B5FD-C8956DBB8F59}"/>
              </a:ext>
            </a:extLst>
          </p:cNvPr>
          <p:cNvSpPr txBox="1"/>
          <p:nvPr/>
        </p:nvSpPr>
        <p:spPr>
          <a:xfrm>
            <a:off x="2632348" y="2482305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len() ≥ 4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FEE8181B-D902-AD6E-8E7F-1415C67E2550}"/>
              </a:ext>
            </a:extLst>
          </p:cNvPr>
          <p:cNvGrpSpPr/>
          <p:nvPr/>
        </p:nvGrpSpPr>
        <p:grpSpPr>
          <a:xfrm>
            <a:off x="2508503" y="4142232"/>
            <a:ext cx="1504962" cy="276999"/>
            <a:chOff x="3441191" y="4087368"/>
            <a:chExt cx="1504962" cy="276999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514CDD9-9601-07E2-7F9A-2A38EC42F394}"/>
                </a:ext>
              </a:extLst>
            </p:cNvPr>
            <p:cNvSpPr txBox="1"/>
            <p:nvPr/>
          </p:nvSpPr>
          <p:spPr>
            <a:xfrm>
              <a:off x="3441191" y="4087368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/>
                <a:t>Barrio             Distrito</a:t>
              </a:r>
            </a:p>
          </p:txBody>
        </p: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C21D3AE5-E3EC-F39B-5B2D-8A5CC4D939A9}"/>
                </a:ext>
              </a:extLst>
            </p:cNvPr>
            <p:cNvCxnSpPr/>
            <p:nvPr/>
          </p:nvCxnSpPr>
          <p:spPr>
            <a:xfrm>
              <a:off x="3986784" y="4217416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CAC4FCC-3D34-B869-C194-B438A4C76F99}"/>
              </a:ext>
            </a:extLst>
          </p:cNvPr>
          <p:cNvGrpSpPr/>
          <p:nvPr/>
        </p:nvGrpSpPr>
        <p:grpSpPr>
          <a:xfrm>
            <a:off x="2604916" y="4707486"/>
            <a:ext cx="1523092" cy="309998"/>
            <a:chOff x="3537604" y="4652622"/>
            <a:chExt cx="1523092" cy="309998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60A041AF-5CF2-2514-896B-D574DD386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37604" y="4652622"/>
              <a:ext cx="325377" cy="309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7FFD288B-9C8C-A612-53B1-F905BE6072B1}"/>
                </a:ext>
              </a:extLst>
            </p:cNvPr>
            <p:cNvCxnSpPr>
              <a:cxnSpLocks/>
            </p:cNvCxnSpPr>
            <p:nvPr/>
          </p:nvCxnSpPr>
          <p:spPr>
            <a:xfrm>
              <a:off x="3943984" y="4792404"/>
              <a:ext cx="25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E9ADEF53-38F9-2F70-1D0C-D37755247DC0}"/>
                </a:ext>
              </a:extLst>
            </p:cNvPr>
            <p:cNvSpPr txBox="1"/>
            <p:nvPr/>
          </p:nvSpPr>
          <p:spPr>
            <a:xfrm>
              <a:off x="4073893" y="4652622"/>
              <a:ext cx="986803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s-ES" sz="1050" err="1"/>
                <a:t>DataFrame</a:t>
              </a:r>
              <a:endParaRPr lang="es-ES"/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D2B5A4D-C6CF-883D-CC64-F2F1FA545999}"/>
              </a:ext>
            </a:extLst>
          </p:cNvPr>
          <p:cNvSpPr txBox="1"/>
          <p:nvPr/>
        </p:nvSpPr>
        <p:spPr>
          <a:xfrm>
            <a:off x="9297657" y="2219621"/>
            <a:ext cx="141732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Comercial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Turístico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/>
                <a:cs typeface="Arial"/>
              </a:rPr>
              <a:t>Multicultural</a:t>
            </a:r>
          </a:p>
          <a:p>
            <a:endParaRPr lang="es-ES"/>
          </a:p>
        </p:txBody>
      </p:sp>
      <p:pic>
        <p:nvPicPr>
          <p:cNvPr id="31" name="Gráfico 30" descr="Corona con relleno sólido">
            <a:extLst>
              <a:ext uri="{FF2B5EF4-FFF2-40B4-BE49-F238E27FC236}">
                <a16:creationId xmlns:a16="http://schemas.microsoft.com/office/drawing/2014/main" id="{6E5E10EA-C84C-285C-1AC8-2C2236AA5A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10343" y="964381"/>
            <a:ext cx="804405" cy="804405"/>
          </a:xfrm>
          <a:prstGeom prst="rect">
            <a:avLst/>
          </a:prstGeom>
        </p:spPr>
      </p:pic>
      <p:pic>
        <p:nvPicPr>
          <p:cNvPr id="32" name="Picture 6" descr="X Logo Png - ANATOMY STRUCTURE">
            <a:extLst>
              <a:ext uri="{FF2B5EF4-FFF2-40B4-BE49-F238E27FC236}">
                <a16:creationId xmlns:a16="http://schemas.microsoft.com/office/drawing/2014/main" id="{4B03E85D-724C-5723-28F1-38FB59610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22" y="2089486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Green Tick PNG Transparent Images - PNG All">
            <a:extLst>
              <a:ext uri="{FF2B5EF4-FFF2-40B4-BE49-F238E27FC236}">
                <a16:creationId xmlns:a16="http://schemas.microsoft.com/office/drawing/2014/main" id="{39C0EB4D-8FA7-D97D-2C32-5CDF90507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01" y="2450133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3F7FBCC6-2DC9-CA43-F473-9EB41A221F16}"/>
              </a:ext>
            </a:extLst>
          </p:cNvPr>
          <p:cNvSpPr txBox="1">
            <a:spLocks/>
          </p:cNvSpPr>
          <p:nvPr/>
        </p:nvSpPr>
        <p:spPr>
          <a:xfrm>
            <a:off x="1565976" y="5950356"/>
            <a:ext cx="33877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54C2722-5971-75B4-48B8-0A25BBFC2F3F}"/>
              </a:ext>
            </a:extLst>
          </p:cNvPr>
          <p:cNvSpPr txBox="1"/>
          <p:nvPr/>
        </p:nvSpPr>
        <p:spPr>
          <a:xfrm>
            <a:off x="4720258" y="1408382"/>
            <a:ext cx="31694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b="1"/>
              <a:t>Conteo de palabras</a:t>
            </a:r>
          </a:p>
          <a:p>
            <a:r>
              <a:rPr lang="es-ES" sz="1700" b="1"/>
              <a:t>         </a:t>
            </a:r>
            <a:r>
              <a:rPr lang="es-ES" sz="1600" err="1"/>
              <a:t>BoW</a:t>
            </a:r>
            <a:r>
              <a:rPr lang="es-ES" sz="1600"/>
              <a:t>, TF-IDF, N-</a:t>
            </a:r>
            <a:r>
              <a:rPr lang="es-ES" sz="1600" err="1"/>
              <a:t>grams</a:t>
            </a:r>
            <a:r>
              <a:rPr lang="es-ES" sz="1600"/>
              <a:t>…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 b="1" err="1"/>
              <a:t>Embeddings</a:t>
            </a:r>
            <a:endParaRPr lang="es-ES" sz="1700" b="1"/>
          </a:p>
          <a:p>
            <a:pPr>
              <a:buClr>
                <a:srgbClr val="000000"/>
              </a:buClr>
            </a:pPr>
            <a:r>
              <a:rPr lang="es-ES" sz="1700" b="1"/>
              <a:t>          </a:t>
            </a:r>
            <a:r>
              <a:rPr lang="es-ES" sz="1600"/>
              <a:t>Word2Vec, Doc2Vec…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 b="1"/>
              <a:t>Transformers</a:t>
            </a:r>
          </a:p>
          <a:p>
            <a:pPr>
              <a:buClr>
                <a:srgbClr val="000000"/>
              </a:buClr>
            </a:pPr>
            <a:r>
              <a:rPr lang="es-ES" sz="1700" b="1"/>
              <a:t>          </a:t>
            </a:r>
            <a:r>
              <a:rPr lang="es-ES" sz="1600"/>
              <a:t>BERT, </a:t>
            </a:r>
            <a:r>
              <a:rPr lang="es-ES" sz="1600" err="1"/>
              <a:t>RoBERTa</a:t>
            </a:r>
            <a:r>
              <a:rPr lang="es-ES" sz="1600"/>
              <a:t>, BART, …</a:t>
            </a:r>
            <a:endParaRPr lang="es-ES" sz="1700" b="1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44D0294-B08A-2AF2-8662-548D8C93D5F3}"/>
              </a:ext>
            </a:extLst>
          </p:cNvPr>
          <p:cNvSpPr txBox="1"/>
          <p:nvPr/>
        </p:nvSpPr>
        <p:spPr>
          <a:xfrm>
            <a:off x="4715179" y="3931353"/>
            <a:ext cx="329602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700" b="1" err="1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endParaRPr lang="es-ES" sz="17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</a:pPr>
            <a:r>
              <a:rPr lang="es-ES" sz="1700" b="1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Clasificación, menor </a:t>
            </a:r>
            <a:r>
              <a:rPr lang="es-ES" sz="1400" err="1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Clr>
                <a:srgbClr val="000000"/>
              </a:buClr>
            </a:pPr>
            <a:endParaRPr lang="es-E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s-ES" sz="1600" b="1">
                <a:latin typeface="Arial" panose="020B0604020202020204" pitchFamily="34" charset="0"/>
                <a:cs typeface="Arial" panose="020B0604020202020204" pitchFamily="34" charset="0"/>
              </a:rPr>
              <a:t>Árbol de decisión</a:t>
            </a:r>
          </a:p>
          <a:p>
            <a:pPr>
              <a:buClr>
                <a:srgbClr val="000000"/>
              </a:buClr>
            </a:pPr>
            <a:r>
              <a:rPr lang="es-ES" sz="1600" b="1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Clasificación, </a:t>
            </a:r>
            <a:r>
              <a:rPr lang="es-ES" sz="140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. importantes</a:t>
            </a:r>
            <a:endParaRPr lang="es-E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</a:pPr>
            <a:endParaRPr lang="es-ES" sz="1300"/>
          </a:p>
        </p:txBody>
      </p:sp>
    </p:spTree>
    <p:extLst>
      <p:ext uri="{BB962C8B-B14F-4D97-AF65-F5344CB8AC3E}">
        <p14:creationId xmlns:p14="http://schemas.microsoft.com/office/powerpoint/2010/main" val="3973860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2749C599-4AFF-A7C5-B4AB-BD796432CFA0}"/>
              </a:ext>
            </a:extLst>
          </p:cNvPr>
          <p:cNvSpPr/>
          <p:nvPr/>
        </p:nvSpPr>
        <p:spPr>
          <a:xfrm>
            <a:off x="147066" y="144018"/>
            <a:ext cx="6107429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8F14A7-7D8A-1677-41D3-335B157207CF}"/>
              </a:ext>
            </a:extLst>
          </p:cNvPr>
          <p:cNvSpPr/>
          <p:nvPr/>
        </p:nvSpPr>
        <p:spPr>
          <a:xfrm>
            <a:off x="351282" y="1476756"/>
            <a:ext cx="5263134" cy="647700"/>
          </a:xfrm>
          <a:prstGeom prst="roundRect">
            <a:avLst/>
          </a:prstGeom>
          <a:solidFill>
            <a:srgbClr val="E97132">
              <a:alpha val="8980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INTRODUCCIÓN</a:t>
            </a:r>
            <a:endParaRPr lang="es-ES" sz="2400"/>
          </a:p>
        </p:txBody>
      </p:sp>
      <p:pic>
        <p:nvPicPr>
          <p:cNvPr id="15" name="Gráfico 14" descr="Libro abierto contorno">
            <a:extLst>
              <a:ext uri="{FF2B5EF4-FFF2-40B4-BE49-F238E27FC236}">
                <a16:creationId xmlns:a16="http://schemas.microsoft.com/office/drawing/2014/main" id="{7F6BF00F-58B9-E2A6-475D-4362C74B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312" y="1556004"/>
            <a:ext cx="521988" cy="521988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B318170-3567-7D68-AD4A-4D92E83C1234}"/>
              </a:ext>
            </a:extLst>
          </p:cNvPr>
          <p:cNvSpPr/>
          <p:nvPr/>
        </p:nvSpPr>
        <p:spPr>
          <a:xfrm>
            <a:off x="351282" y="2504694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DATOS USADOS</a:t>
            </a:r>
            <a:endParaRPr lang="es-ES" sz="2400"/>
          </a:p>
        </p:txBody>
      </p:sp>
      <p:pic>
        <p:nvPicPr>
          <p:cNvPr id="18" name="Gráfico 17" descr="Base de datos contorno">
            <a:extLst>
              <a:ext uri="{FF2B5EF4-FFF2-40B4-BE49-F238E27FC236}">
                <a16:creationId xmlns:a16="http://schemas.microsoft.com/office/drawing/2014/main" id="{261106FE-6202-00F0-D484-5DED17188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1312" y="2611374"/>
            <a:ext cx="521988" cy="43366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6CFA4F0-DB92-3047-0CC4-83E29A26163B}"/>
              </a:ext>
            </a:extLst>
          </p:cNvPr>
          <p:cNvSpPr/>
          <p:nvPr/>
        </p:nvSpPr>
        <p:spPr>
          <a:xfrm>
            <a:off x="351282" y="3532632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METODOLOGÍA</a:t>
            </a:r>
            <a:endParaRPr lang="es-ES" sz="2400"/>
          </a:p>
        </p:txBody>
      </p:sp>
      <p:pic>
        <p:nvPicPr>
          <p:cNvPr id="20" name="Gráfico 19" descr="Engranajes contorno">
            <a:extLst>
              <a:ext uri="{FF2B5EF4-FFF2-40B4-BE49-F238E27FC236}">
                <a16:creationId xmlns:a16="http://schemas.microsoft.com/office/drawing/2014/main" id="{012F8F8B-172B-5099-C125-54C7DBE97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312" y="3593592"/>
            <a:ext cx="521988" cy="521988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C0BFFE5-3ADF-1564-807C-483A31D35605}"/>
              </a:ext>
            </a:extLst>
          </p:cNvPr>
          <p:cNvSpPr/>
          <p:nvPr/>
        </p:nvSpPr>
        <p:spPr>
          <a:xfrm>
            <a:off x="351282" y="4560570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RESULTADOS</a:t>
            </a:r>
            <a:endParaRPr lang="es-ES" sz="2400"/>
          </a:p>
        </p:txBody>
      </p:sp>
      <p:pic>
        <p:nvPicPr>
          <p:cNvPr id="23" name="Gráfico 22" descr="Presentación con gráfico de barras contorno">
            <a:extLst>
              <a:ext uri="{FF2B5EF4-FFF2-40B4-BE49-F238E27FC236}">
                <a16:creationId xmlns:a16="http://schemas.microsoft.com/office/drawing/2014/main" id="{88E479B2-083B-298F-A3AE-ACE5F50A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91312" y="4639818"/>
            <a:ext cx="521988" cy="521988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5D4A085-E067-0624-8256-BB68C7595842}"/>
              </a:ext>
            </a:extLst>
          </p:cNvPr>
          <p:cNvSpPr/>
          <p:nvPr/>
        </p:nvSpPr>
        <p:spPr>
          <a:xfrm>
            <a:off x="351282" y="5588508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CONCLUSIONES</a:t>
            </a:r>
            <a:endParaRPr lang="es-ES" sz="2400"/>
          </a:p>
        </p:txBody>
      </p:sp>
      <p:pic>
        <p:nvPicPr>
          <p:cNvPr id="25" name="Gráfico 24" descr="Diana contorno">
            <a:extLst>
              <a:ext uri="{FF2B5EF4-FFF2-40B4-BE49-F238E27FC236}">
                <a16:creationId xmlns:a16="http://schemas.microsoft.com/office/drawing/2014/main" id="{39A4B704-295E-01B1-D3B7-5F5679F3F8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1312" y="5667756"/>
            <a:ext cx="521988" cy="521988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3EDE895-FE3C-81CB-5B4D-10003090CC88}"/>
              </a:ext>
            </a:extLst>
          </p:cNvPr>
          <p:cNvSpPr/>
          <p:nvPr/>
        </p:nvSpPr>
        <p:spPr>
          <a:xfrm>
            <a:off x="6254496" y="144018"/>
            <a:ext cx="5790438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6EBB525-1E33-327E-5E08-6EBE1E198A13}"/>
              </a:ext>
            </a:extLst>
          </p:cNvPr>
          <p:cNvSpPr txBox="1"/>
          <p:nvPr/>
        </p:nvSpPr>
        <p:spPr>
          <a:xfrm>
            <a:off x="351282" y="517196"/>
            <a:ext cx="218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pic>
        <p:nvPicPr>
          <p:cNvPr id="5" name="Gráfico 4" descr="Manzana de una ciudad">
            <a:extLst>
              <a:ext uri="{FF2B5EF4-FFF2-40B4-BE49-F238E27FC236}">
                <a16:creationId xmlns:a16="http://schemas.microsoft.com/office/drawing/2014/main" id="{799E551D-2B65-F9FC-5B43-806CEEC537F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8861" t="31627" r="8945" b="31429"/>
          <a:stretch/>
        </p:blipFill>
        <p:spPr>
          <a:xfrm>
            <a:off x="6254496" y="4480560"/>
            <a:ext cx="5790437" cy="22334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72F93C-3BF2-8251-CDD4-635C7237A7AC}"/>
              </a:ext>
            </a:extLst>
          </p:cNvPr>
          <p:cNvSpPr txBox="1"/>
          <p:nvPr/>
        </p:nvSpPr>
        <p:spPr>
          <a:xfrm>
            <a:off x="6710934" y="1021366"/>
            <a:ext cx="512978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CONTENIDOS</a:t>
            </a:r>
          </a:p>
          <a:p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ORGANIZACIÓN DEL TRABAJO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A025CF-E052-E59B-4931-E0B4383E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>
                <a:solidFill>
                  <a:schemeClr val="accent2"/>
                </a:solidFill>
              </a:rPr>
              <a:t>3</a:t>
            </a:fld>
            <a:endParaRPr lang="es-E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709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C8CA4D-E495-98FA-9930-A4DD38D4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30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49047A1-668D-6C72-FFBE-D1C0DE03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41021"/>
            <a:ext cx="6168136" cy="1325563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 DE TRABAJO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F31E731-D9EE-2EFD-610E-A57D70115466}"/>
              </a:ext>
            </a:extLst>
          </p:cNvPr>
          <p:cNvSpPr/>
          <p:nvPr/>
        </p:nvSpPr>
        <p:spPr>
          <a:xfrm>
            <a:off x="2474279" y="1579813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7570D31-60C4-0097-98EC-50B25F7E0C43}"/>
              </a:ext>
            </a:extLst>
          </p:cNvPr>
          <p:cNvSpPr/>
          <p:nvPr/>
        </p:nvSpPr>
        <p:spPr>
          <a:xfrm>
            <a:off x="2474279" y="3951928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4325587-9A20-7426-EF9D-11D38844BCAA}"/>
              </a:ext>
            </a:extLst>
          </p:cNvPr>
          <p:cNvSpPr/>
          <p:nvPr/>
        </p:nvSpPr>
        <p:spPr>
          <a:xfrm>
            <a:off x="4733598" y="1581459"/>
            <a:ext cx="1554480" cy="132461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041DFEB-99BD-2123-B22A-6D2BFCD10015}"/>
              </a:ext>
            </a:extLst>
          </p:cNvPr>
          <p:cNvSpPr/>
          <p:nvPr/>
        </p:nvSpPr>
        <p:spPr>
          <a:xfrm>
            <a:off x="4733598" y="3951928"/>
            <a:ext cx="1554480" cy="132626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F45BD2F-0B48-7C89-6BA4-F75356E0BEC8}"/>
              </a:ext>
            </a:extLst>
          </p:cNvPr>
          <p:cNvSpPr/>
          <p:nvPr/>
        </p:nvSpPr>
        <p:spPr>
          <a:xfrm>
            <a:off x="6556248" y="576072"/>
            <a:ext cx="5294369" cy="515721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D62FE126-0D47-DC53-AE54-36CA3335267F}"/>
              </a:ext>
            </a:extLst>
          </p:cNvPr>
          <p:cNvCxnSpPr>
            <a:cxnSpLocks/>
            <a:stCxn id="72" idx="3"/>
            <a:endCxn id="2" idx="1"/>
          </p:cNvCxnSpPr>
          <p:nvPr/>
        </p:nvCxnSpPr>
        <p:spPr>
          <a:xfrm flipV="1">
            <a:off x="1661800" y="2242943"/>
            <a:ext cx="812479" cy="117893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CF44C254-28BE-BE23-8896-6AD572BAB1ED}"/>
              </a:ext>
            </a:extLst>
          </p:cNvPr>
          <p:cNvCxnSpPr>
            <a:cxnSpLocks/>
            <a:stCxn id="8" idx="1"/>
            <a:endCxn id="72" idx="3"/>
          </p:cNvCxnSpPr>
          <p:nvPr/>
        </p:nvCxnSpPr>
        <p:spPr>
          <a:xfrm rot="10800000">
            <a:off x="1661801" y="3421880"/>
            <a:ext cx="812479" cy="119317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846D814-3A81-1B60-BCEC-7BB9FF07143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4028759" y="2242943"/>
            <a:ext cx="704839" cy="8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C31639B-C944-C418-1C6A-9303556241CE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028759" y="4615058"/>
            <a:ext cx="7048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23926D01-94BD-553A-828B-C130BDCDD5E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510838" y="2906073"/>
            <a:ext cx="0" cy="10458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816ABE7F-4DD1-47EC-1916-80DBDE484886}"/>
              </a:ext>
            </a:extLst>
          </p:cNvPr>
          <p:cNvCxnSpPr>
            <a:cxnSpLocks/>
          </p:cNvCxnSpPr>
          <p:nvPr/>
        </p:nvCxnSpPr>
        <p:spPr>
          <a:xfrm>
            <a:off x="5510838" y="3433889"/>
            <a:ext cx="10454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ángulo: esquinas redondeadas 71">
            <a:extLst>
              <a:ext uri="{FF2B5EF4-FFF2-40B4-BE49-F238E27FC236}">
                <a16:creationId xmlns:a16="http://schemas.microsoft.com/office/drawing/2014/main" id="{9A05D96F-A99A-3872-6D5E-FBF76CEBC9EE}"/>
              </a:ext>
            </a:extLst>
          </p:cNvPr>
          <p:cNvSpPr/>
          <p:nvPr/>
        </p:nvSpPr>
        <p:spPr>
          <a:xfrm>
            <a:off x="605160" y="2103651"/>
            <a:ext cx="1056640" cy="26364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Gráfico 72" descr="Base de datos con relleno sólido">
            <a:extLst>
              <a:ext uri="{FF2B5EF4-FFF2-40B4-BE49-F238E27FC236}">
                <a16:creationId xmlns:a16="http://schemas.microsoft.com/office/drawing/2014/main" id="{3C260EEF-442A-0CAD-DD2C-AEC9D1547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20" y="2352571"/>
            <a:ext cx="467360" cy="467360"/>
          </a:xfrm>
          <a:prstGeom prst="rect">
            <a:avLst/>
          </a:prstGeom>
        </p:spPr>
      </p:pic>
      <p:pic>
        <p:nvPicPr>
          <p:cNvPr id="74" name="Gráfico 73" descr="Gráfico circular con relleno sólido">
            <a:extLst>
              <a:ext uri="{FF2B5EF4-FFF2-40B4-BE49-F238E27FC236}">
                <a16:creationId xmlns:a16="http://schemas.microsoft.com/office/drawing/2014/main" id="{73CC1227-E35C-9053-8D73-3AB3EBC76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680" y="3200931"/>
            <a:ext cx="396240" cy="396240"/>
          </a:xfrm>
          <a:prstGeom prst="rect">
            <a:avLst/>
          </a:prstGeom>
        </p:spPr>
      </p:pic>
      <p:pic>
        <p:nvPicPr>
          <p:cNvPr id="75" name="Gráfico 74" descr="Internet con relleno sólido">
            <a:extLst>
              <a:ext uri="{FF2B5EF4-FFF2-40B4-BE49-F238E27FC236}">
                <a16:creationId xmlns:a16="http://schemas.microsoft.com/office/drawing/2014/main" id="{37F9E769-BFDB-9140-54AC-EC52D3B29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60" y="4039131"/>
            <a:ext cx="431800" cy="431800"/>
          </a:xfrm>
          <a:prstGeom prst="rect">
            <a:avLst/>
          </a:prstGeom>
        </p:spPr>
      </p:pic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90F31484-9565-1329-B4A8-9251A3F2F506}"/>
              </a:ext>
            </a:extLst>
          </p:cNvPr>
          <p:cNvCxnSpPr>
            <a:cxnSpLocks/>
            <a:stCxn id="9" idx="0"/>
            <a:endCxn id="72" idx="0"/>
          </p:cNvCxnSpPr>
          <p:nvPr/>
        </p:nvCxnSpPr>
        <p:spPr>
          <a:xfrm rot="16200000" flipH="1" flipV="1">
            <a:off x="3061063" y="-346124"/>
            <a:ext cx="522192" cy="4377358"/>
          </a:xfrm>
          <a:prstGeom prst="bentConnector3">
            <a:avLst>
              <a:gd name="adj1" fmla="val -43777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ítulo 1">
            <a:extLst>
              <a:ext uri="{FF2B5EF4-FFF2-40B4-BE49-F238E27FC236}">
                <a16:creationId xmlns:a16="http://schemas.microsoft.com/office/drawing/2014/main" id="{51817E37-8408-E759-B749-30DEFCEB0F1E}"/>
              </a:ext>
            </a:extLst>
          </p:cNvPr>
          <p:cNvSpPr txBox="1">
            <a:spLocks/>
          </p:cNvSpPr>
          <p:nvPr/>
        </p:nvSpPr>
        <p:spPr>
          <a:xfrm>
            <a:off x="437520" y="5954847"/>
            <a:ext cx="142748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B4952242-FDFF-BBFB-AD9B-FBCB4824727C}"/>
              </a:ext>
            </a:extLst>
          </p:cNvPr>
          <p:cNvSpPr txBox="1">
            <a:spLocks/>
          </p:cNvSpPr>
          <p:nvPr/>
        </p:nvSpPr>
        <p:spPr>
          <a:xfrm>
            <a:off x="4413756" y="5956794"/>
            <a:ext cx="2364233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MODELADO</a:t>
            </a:r>
            <a:endParaRPr lang="es-ES" sz="13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A6523984-C452-2A30-304E-0BBE53574168}"/>
              </a:ext>
            </a:extLst>
          </p:cNvPr>
          <p:cNvSpPr txBox="1">
            <a:spLocks/>
          </p:cNvSpPr>
          <p:nvPr/>
        </p:nvSpPr>
        <p:spPr>
          <a:xfrm>
            <a:off x="8021316" y="5934153"/>
            <a:ext cx="2364232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es-ES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3D156793-0BD3-E3F3-3831-74312172E7EC}"/>
              </a:ext>
            </a:extLst>
          </p:cNvPr>
          <p:cNvGrpSpPr/>
          <p:nvPr/>
        </p:nvGrpSpPr>
        <p:grpSpPr>
          <a:xfrm>
            <a:off x="2508503" y="1707357"/>
            <a:ext cx="1504962" cy="276999"/>
            <a:chOff x="3441191" y="4087368"/>
            <a:chExt cx="1504962" cy="276999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21FEF536-C8A5-828E-733F-84EC733300CF}"/>
                </a:ext>
              </a:extLst>
            </p:cNvPr>
            <p:cNvSpPr txBox="1"/>
            <p:nvPr/>
          </p:nvSpPr>
          <p:spPr>
            <a:xfrm>
              <a:off x="3441191" y="4087368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/>
                <a:t>Pisos             </a:t>
              </a:r>
              <a:r>
                <a:rPr lang="es-ES" sz="1200" err="1"/>
                <a:t>pisos</a:t>
              </a:r>
              <a:endParaRPr lang="es-ES" sz="1200"/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35475620-5A8F-913D-F7DC-8066C01267C7}"/>
                </a:ext>
              </a:extLst>
            </p:cNvPr>
            <p:cNvCxnSpPr/>
            <p:nvPr/>
          </p:nvCxnSpPr>
          <p:spPr>
            <a:xfrm>
              <a:off x="4032504" y="4217416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9162B99-4A16-511E-1FE6-AEA67390827A}"/>
              </a:ext>
            </a:extLst>
          </p:cNvPr>
          <p:cNvSpPr txBox="1"/>
          <p:nvPr/>
        </p:nvSpPr>
        <p:spPr>
          <a:xfrm>
            <a:off x="2632348" y="2075850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.    :    ,    ;    -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E711801-BE11-A25A-27B3-5B3CEE700401}"/>
              </a:ext>
            </a:extLst>
          </p:cNvPr>
          <p:cNvSpPr txBox="1"/>
          <p:nvPr/>
        </p:nvSpPr>
        <p:spPr>
          <a:xfrm>
            <a:off x="2632348" y="2482305"/>
            <a:ext cx="119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len() ≥ 4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5FC079A7-63E1-8A05-5E71-A40D4A54A48A}"/>
              </a:ext>
            </a:extLst>
          </p:cNvPr>
          <p:cNvGrpSpPr/>
          <p:nvPr/>
        </p:nvGrpSpPr>
        <p:grpSpPr>
          <a:xfrm>
            <a:off x="2508503" y="4142232"/>
            <a:ext cx="1504962" cy="276999"/>
            <a:chOff x="3441191" y="4087368"/>
            <a:chExt cx="1504962" cy="276999"/>
          </a:xfrm>
        </p:grpSpPr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3FED145-C5E6-CC3F-9D49-900E89CFD5F7}"/>
                </a:ext>
              </a:extLst>
            </p:cNvPr>
            <p:cNvSpPr txBox="1"/>
            <p:nvPr/>
          </p:nvSpPr>
          <p:spPr>
            <a:xfrm>
              <a:off x="3441191" y="4087368"/>
              <a:ext cx="1504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/>
                <a:t>Barrio             Distrito</a:t>
              </a:r>
            </a:p>
          </p:txBody>
        </p: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C2AF4561-40F4-2D38-90D8-C05FCDC392C8}"/>
                </a:ext>
              </a:extLst>
            </p:cNvPr>
            <p:cNvCxnSpPr/>
            <p:nvPr/>
          </p:nvCxnSpPr>
          <p:spPr>
            <a:xfrm>
              <a:off x="3986784" y="4217416"/>
              <a:ext cx="320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E5857A99-AE4D-CE82-A148-786A6B165CAC}"/>
              </a:ext>
            </a:extLst>
          </p:cNvPr>
          <p:cNvGrpSpPr/>
          <p:nvPr/>
        </p:nvGrpSpPr>
        <p:grpSpPr>
          <a:xfrm>
            <a:off x="2604916" y="4707486"/>
            <a:ext cx="1523092" cy="309998"/>
            <a:chOff x="3537604" y="4652622"/>
            <a:chExt cx="1523092" cy="309998"/>
          </a:xfrm>
        </p:grpSpPr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F2B8B38C-3E48-E683-D14A-DBF3EE527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37604" y="4652622"/>
              <a:ext cx="325377" cy="309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13188A67-AAA9-091C-C08C-F321BDFFE9B2}"/>
                </a:ext>
              </a:extLst>
            </p:cNvPr>
            <p:cNvCxnSpPr>
              <a:cxnSpLocks/>
            </p:cNvCxnSpPr>
            <p:nvPr/>
          </p:nvCxnSpPr>
          <p:spPr>
            <a:xfrm>
              <a:off x="3943984" y="4792404"/>
              <a:ext cx="25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0653870-FD05-8384-34A1-593A71F12ABF}"/>
                </a:ext>
              </a:extLst>
            </p:cNvPr>
            <p:cNvSpPr txBox="1"/>
            <p:nvPr/>
          </p:nvSpPr>
          <p:spPr>
            <a:xfrm>
              <a:off x="4073893" y="4652622"/>
              <a:ext cx="986803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s-ES" sz="1050" err="1"/>
                <a:t>DataFrame</a:t>
              </a:r>
              <a:endParaRPr lang="es-ES"/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EE815D5-D066-FB5E-E45C-714D15E80C26}"/>
              </a:ext>
            </a:extLst>
          </p:cNvPr>
          <p:cNvSpPr txBox="1"/>
          <p:nvPr/>
        </p:nvSpPr>
        <p:spPr>
          <a:xfrm>
            <a:off x="4727448" y="1737360"/>
            <a:ext cx="1554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/>
              <a:t>Conteo de palabras</a:t>
            </a:r>
          </a:p>
          <a:p>
            <a:pPr algn="ctr"/>
            <a:endParaRPr lang="es-ES" sz="1200"/>
          </a:p>
          <a:p>
            <a:pPr algn="ctr"/>
            <a:r>
              <a:rPr lang="es-ES" sz="1200"/>
              <a:t>Embeddings</a:t>
            </a:r>
          </a:p>
          <a:p>
            <a:pPr algn="ctr"/>
            <a:endParaRPr lang="es-ES" sz="1200"/>
          </a:p>
          <a:p>
            <a:pPr algn="ctr"/>
            <a:r>
              <a:rPr lang="es-ES" sz="1200"/>
              <a:t>Transformers</a:t>
            </a:r>
          </a:p>
        </p:txBody>
      </p:sp>
      <p:pic>
        <p:nvPicPr>
          <p:cNvPr id="50" name="Picture 6" descr="X Logo Png - ANATOMY STRUCTURE">
            <a:extLst>
              <a:ext uri="{FF2B5EF4-FFF2-40B4-BE49-F238E27FC236}">
                <a16:creationId xmlns:a16="http://schemas.microsoft.com/office/drawing/2014/main" id="{892AC0DA-E72B-B52A-7390-2E731663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22" y="2089486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Green Tick PNG Transparent Images - PNG All">
            <a:extLst>
              <a:ext uri="{FF2B5EF4-FFF2-40B4-BE49-F238E27FC236}">
                <a16:creationId xmlns:a16="http://schemas.microsoft.com/office/drawing/2014/main" id="{17407D30-3C00-E9E0-7513-407A6EEF4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01" y="2450133"/>
            <a:ext cx="250432" cy="2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657D61-CBE2-0459-08D3-6869839707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7760" y="1000563"/>
            <a:ext cx="4582022" cy="425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54E31A9-C99B-2EAE-F6F3-FF8956CC9DFC}"/>
              </a:ext>
            </a:extLst>
          </p:cNvPr>
          <p:cNvSpPr txBox="1">
            <a:spLocks/>
          </p:cNvSpPr>
          <p:nvPr/>
        </p:nvSpPr>
        <p:spPr>
          <a:xfrm>
            <a:off x="1565976" y="5952620"/>
            <a:ext cx="3387720" cy="496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PREPROCESADO +</a:t>
            </a:r>
          </a:p>
          <a:p>
            <a:pPr algn="ctr"/>
            <a:r>
              <a:rPr lang="es-ES" sz="105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03B3691-D073-93FD-B60B-B06A27A61C95}"/>
              </a:ext>
            </a:extLst>
          </p:cNvPr>
          <p:cNvSpPr txBox="1"/>
          <p:nvPr/>
        </p:nvSpPr>
        <p:spPr>
          <a:xfrm>
            <a:off x="4727448" y="4249819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err="1"/>
              <a:t>Clusters</a:t>
            </a:r>
            <a:endParaRPr lang="es-ES" sz="1200"/>
          </a:p>
          <a:p>
            <a:pPr algn="ctr"/>
            <a:endParaRPr lang="es-ES" sz="1200"/>
          </a:p>
          <a:p>
            <a:pPr algn="ctr"/>
            <a:r>
              <a:rPr lang="es-ES" sz="1200"/>
              <a:t>Árbol de decisión</a:t>
            </a:r>
          </a:p>
        </p:txBody>
      </p:sp>
    </p:spTree>
    <p:extLst>
      <p:ext uri="{BB962C8B-B14F-4D97-AF65-F5344CB8AC3E}">
        <p14:creationId xmlns:p14="http://schemas.microsoft.com/office/powerpoint/2010/main" val="228814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BCB2AB8-218F-162E-8B7D-8B9CBF74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65D7C3A-34C4-193D-541B-80DB45820DAC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C52C9545-B934-7A4A-B678-46EFBFFA1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724881"/>
              </p:ext>
            </p:extLst>
          </p:nvPr>
        </p:nvGraphicFramePr>
        <p:xfrm>
          <a:off x="853440" y="2524820"/>
          <a:ext cx="10485119" cy="362909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1232446247"/>
                    </a:ext>
                  </a:extLst>
                </a:gridCol>
                <a:gridCol w="3007360">
                  <a:extLst>
                    <a:ext uri="{9D8B030D-6E8A-4147-A177-3AD203B41FA5}">
                      <a16:colId xmlns:a16="http://schemas.microsoft.com/office/drawing/2014/main" val="2656815481"/>
                    </a:ext>
                  </a:extLst>
                </a:gridCol>
                <a:gridCol w="3120936">
                  <a:extLst>
                    <a:ext uri="{9D8B030D-6E8A-4147-A177-3AD203B41FA5}">
                      <a16:colId xmlns:a16="http://schemas.microsoft.com/office/drawing/2014/main" val="69648092"/>
                    </a:ext>
                  </a:extLst>
                </a:gridCol>
                <a:gridCol w="2954743">
                  <a:extLst>
                    <a:ext uri="{9D8B030D-6E8A-4147-A177-3AD203B41FA5}">
                      <a16:colId xmlns:a16="http://schemas.microsoft.com/office/drawing/2014/main" val="1988506370"/>
                    </a:ext>
                  </a:extLst>
                </a:gridCol>
              </a:tblGrid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 Distrito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BoW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TF-IDF N-gram(1,3)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facebook/bart-large-mnli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96697"/>
                  </a:ext>
                </a:extLst>
              </a:tr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 Ciutat Vella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suburbano (0.27), histórico (0.22)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suburbano (0.04), histórico (0.03)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histórico (0.35), turístico (0.19)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14400"/>
                  </a:ext>
                </a:extLst>
              </a:tr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 L'Eixample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suburbano (0.32), comercial (0.27)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suburbano (0.06), universitario (0.05)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comercial (0.48), turístico (0.19)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308371"/>
                  </a:ext>
                </a:extLst>
              </a:tr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 Extramurs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turístico (0.20), comercial (0.19)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suburbano (0.04), multicultural (0.03)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multicultural (0.41), turístico (0.25)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13933"/>
                  </a:ext>
                </a:extLst>
              </a:tr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 Campanar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familiar (0.11), comercial (0.10)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comercial (0.01), suburbano (0.01)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comercial (0.36), turístico (0.28)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93389"/>
                  </a:ext>
                </a:extLst>
              </a:tr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 La Saidia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turístico (0.12), comercial (0.12)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comercial (0.01), turístico (0.01)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familiar (0.36), multicultural (0.32)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249119"/>
                  </a:ext>
                </a:extLst>
              </a:tr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 El Pla del Real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suburbano (0.19), familiar (0.10)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suburbano (0.02), familiar (0.02)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histórico (0.48), universitario (0.12)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215520"/>
                  </a:ext>
                </a:extLst>
              </a:tr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 L'Olivereta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comercial (0.10), suburbano (0.09)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comercial (0.01), lujo (0.01)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turístico (0.70), lujo (0.09)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141559"/>
                  </a:ext>
                </a:extLst>
              </a:tr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 Patraix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suburbano (0.31), familiar (0.23)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suburbano (0.05), familiar (0.04)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multicultural (0.67), turístico (0.07)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06595"/>
                  </a:ext>
                </a:extLst>
              </a:tr>
              <a:tr h="36290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 Jesus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turístico (0.12), comercial (0.12)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turístico (0.02), comercial (0.01)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multicultural (0.63), suburbano (0.08)</a:t>
                      </a:r>
                      <a:endParaRPr lang="es-E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03078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982E802B-8079-17E5-78F9-C5C65ADF1349}"/>
              </a:ext>
            </a:extLst>
          </p:cNvPr>
          <p:cNvSpPr txBox="1"/>
          <p:nvPr/>
        </p:nvSpPr>
        <p:spPr>
          <a:xfrm>
            <a:off x="770375" y="1148771"/>
            <a:ext cx="10648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>
                <a:latin typeface="Arial" panose="020B0604020202020204" pitchFamily="34" charset="0"/>
                <a:cs typeface="Arial" panose="020B0604020202020204" pitchFamily="34" charset="0"/>
              </a:rPr>
              <a:t>9 clases</a:t>
            </a: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: histórico, lujo, multicultural, familiar, universitario, turístico, alternativo, suburbano, comercial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>
                <a:latin typeface="Arial" panose="020B0604020202020204" pitchFamily="34" charset="0"/>
                <a:cs typeface="Arial" panose="020B0604020202020204" pitchFamily="34" charset="0"/>
              </a:rPr>
              <a:t>7 modelos</a:t>
            </a: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err="1">
                <a:latin typeface="Arial" panose="020B0604020202020204" pitchFamily="34" charset="0"/>
                <a:cs typeface="Arial" panose="020B0604020202020204" pitchFamily="34" charset="0"/>
              </a:rPr>
              <a:t>BoW</a:t>
            </a: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, TF-IDF, TF-IDF N-</a:t>
            </a:r>
            <a:r>
              <a:rPr lang="es-ES" sz="2000" err="1">
                <a:latin typeface="Arial" panose="020B0604020202020204" pitchFamily="34" charset="0"/>
                <a:cs typeface="Arial" panose="020B0604020202020204" pitchFamily="34" charset="0"/>
              </a:rPr>
              <a:t>gram</a:t>
            </a: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err="1">
                <a:latin typeface="Arial" panose="020B0604020202020204" pitchFamily="34" charset="0"/>
                <a:cs typeface="Arial" panose="020B0604020202020204" pitchFamily="34" charset="0"/>
              </a:rPr>
              <a:t>bart-large</a:t>
            </a: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, mDeBERTa-v3, </a:t>
            </a:r>
            <a:r>
              <a:rPr lang="es-ES" sz="2000" err="1"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-base-</a:t>
            </a:r>
            <a:r>
              <a:rPr lang="es-ES" sz="2000" err="1">
                <a:latin typeface="Arial" panose="020B0604020202020204" pitchFamily="34" charset="0"/>
                <a:cs typeface="Arial" panose="020B0604020202020204" pitchFamily="34" charset="0"/>
              </a:rPr>
              <a:t>spanish</a:t>
            </a:r>
            <a:endParaRPr lang="es-E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35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02C272-8B75-BC85-63B1-8C99CB50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32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3DE2D2-50D9-1C5B-016D-31D32EF40198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6CF485-55EE-3C3F-2516-76C967D64206}"/>
              </a:ext>
            </a:extLst>
          </p:cNvPr>
          <p:cNvSpPr txBox="1"/>
          <p:nvPr/>
        </p:nvSpPr>
        <p:spPr>
          <a:xfrm>
            <a:off x="527303" y="1069161"/>
            <a:ext cx="5356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Nueva clasificación con las </a:t>
            </a:r>
            <a:r>
              <a:rPr lang="es-ES" sz="2000" b="1">
                <a:latin typeface="Arial" panose="020B0604020202020204" pitchFamily="34" charset="0"/>
                <a:cs typeface="Arial" panose="020B0604020202020204" pitchFamily="34" charset="0"/>
              </a:rPr>
              <a:t>5 etiquetas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Comparación con la </a:t>
            </a:r>
            <a:r>
              <a:rPr lang="es-ES" sz="2000" b="1">
                <a:latin typeface="Arial" panose="020B0604020202020204" pitchFamily="34" charset="0"/>
                <a:cs typeface="Arial" panose="020B0604020202020204" pitchFamily="34" charset="0"/>
              </a:rPr>
              <a:t>opinión</a:t>
            </a:r>
            <a:r>
              <a:rPr lang="es-ES" sz="200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s-ES" sz="2000" b="1"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</a:p>
        </p:txBody>
      </p:sp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089092E-7580-E166-4936-E57C9541E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394724"/>
            <a:ext cx="4924967" cy="3703767"/>
          </a:xfrm>
          <a:prstGeom prst="rect">
            <a:avLst/>
          </a:prstGeom>
          <a:ln w="19050">
            <a:noFill/>
          </a:ln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45767013-06CB-ECD0-CF79-B5AF6C0F2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97407"/>
              </p:ext>
            </p:extLst>
          </p:nvPr>
        </p:nvGraphicFramePr>
        <p:xfrm>
          <a:off x="6096000" y="576073"/>
          <a:ext cx="5110480" cy="557741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67840">
                  <a:extLst>
                    <a:ext uri="{9D8B030D-6E8A-4147-A177-3AD203B41FA5}">
                      <a16:colId xmlns:a16="http://schemas.microsoft.com/office/drawing/2014/main" val="1529185542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502590729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084649537"/>
                    </a:ext>
                  </a:extLst>
                </a:gridCol>
              </a:tblGrid>
              <a:tr h="258532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 Distrito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Experto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bart-large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237970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Ciutat Vella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078741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L'Eixample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17382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Extramurs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680074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Campanar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110643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La Saidia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267261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El Pla del Real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25277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L'Olivereta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turístico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95868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Patraix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627250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Jesus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490632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Quatre Carreres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turístico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33283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Poblats Maritims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turístico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turístico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84453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Camins al Grau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87629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Algiros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446914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Benimaclet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11178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Rascanya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56170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Benicalap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05472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Poblats de L’oest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70303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Poblats del Nord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F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851698"/>
                  </a:ext>
                </a:extLst>
              </a:tr>
              <a:tr h="279941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Poblats del Sud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5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3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02C272-8B75-BC85-63B1-8C99CB50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33</a:t>
            </a:fld>
            <a:endParaRPr lang="es-ES"/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E9428F6-618D-A7CB-B72C-91652E88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075145"/>
            <a:ext cx="5340161" cy="3972559"/>
          </a:xfrm>
          <a:prstGeom prst="rect">
            <a:avLst/>
          </a:prstGeom>
        </p:spPr>
      </p:pic>
      <p:pic>
        <p:nvPicPr>
          <p:cNvPr id="7" name="Imagen 6" descr="Gráfico, Gráfico radial, Gráfico de dispersión&#10;&#10;Descripción generada automáticamente">
            <a:extLst>
              <a:ext uri="{FF2B5EF4-FFF2-40B4-BE49-F238E27FC236}">
                <a16:creationId xmlns:a16="http://schemas.microsoft.com/office/drawing/2014/main" id="{776B81F4-2140-40E3-65B1-AC2AD1F73B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3377"/>
          <a:stretch/>
        </p:blipFill>
        <p:spPr>
          <a:xfrm>
            <a:off x="7531009" y="2075145"/>
            <a:ext cx="3510643" cy="3845628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0E11EBF-5827-C09B-F148-CC3BA6A0827E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944313" y="3028585"/>
            <a:ext cx="0" cy="2561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064CD8C6-7AEE-7DE8-32D0-E837C37579DE}"/>
              </a:ext>
            </a:extLst>
          </p:cNvPr>
          <p:cNvSpPr/>
          <p:nvPr/>
        </p:nvSpPr>
        <p:spPr>
          <a:xfrm>
            <a:off x="2568282" y="2398975"/>
            <a:ext cx="752062" cy="629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7216376-85B4-CD08-A99C-22A0812CD9C8}"/>
              </a:ext>
            </a:extLst>
          </p:cNvPr>
          <p:cNvSpPr txBox="1">
            <a:spLocks/>
          </p:cNvSpPr>
          <p:nvPr/>
        </p:nvSpPr>
        <p:spPr>
          <a:xfrm>
            <a:off x="927045" y="1293889"/>
            <a:ext cx="4034536" cy="853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i="0" strike="noStrike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SILHOUETTE</a:t>
            </a:r>
            <a:endParaRPr lang="es-ES" sz="2800" b="1" i="0" strike="noStrike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4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0E63CB6-D2DE-F7BD-739E-3F13AAC42536}"/>
              </a:ext>
            </a:extLst>
          </p:cNvPr>
          <p:cNvSpPr txBox="1">
            <a:spLocks/>
          </p:cNvSpPr>
          <p:nvPr/>
        </p:nvSpPr>
        <p:spPr>
          <a:xfrm>
            <a:off x="7319264" y="1293888"/>
            <a:ext cx="4034536" cy="853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i="0" strike="noStrike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3-D CLUSTER</a:t>
            </a:r>
            <a:endParaRPr lang="es-ES" sz="2800" b="1" i="0" strike="noStrike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4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D574AB1-E8C8-2E9B-FECA-23A9477A6959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85354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16980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12781A-B517-F799-4D17-A9582DE9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34</a:t>
            </a:fld>
            <a:endParaRPr lang="es-ES"/>
          </a:p>
        </p:txBody>
      </p:sp>
      <p:pic>
        <p:nvPicPr>
          <p:cNvPr id="18" name="Imagen 17" descr="Gráfico, Gráfico radial&#10;&#10;Descripción generada automáticamente">
            <a:extLst>
              <a:ext uri="{FF2B5EF4-FFF2-40B4-BE49-F238E27FC236}">
                <a16:creationId xmlns:a16="http://schemas.microsoft.com/office/drawing/2014/main" id="{DE3AECFE-9E77-6DFF-9772-51A688359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434" y="2068830"/>
            <a:ext cx="3510643" cy="3845628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62A56D1-D571-BCF4-B309-03D7B1965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5" y="2078355"/>
            <a:ext cx="5340161" cy="3972559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169BB9A-D5E0-E066-04C8-6F40E404D7E6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2953294" y="3031795"/>
            <a:ext cx="0" cy="2561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D839DC0A-9359-A93D-909B-58CCAB787FFD}"/>
              </a:ext>
            </a:extLst>
          </p:cNvPr>
          <p:cNvSpPr/>
          <p:nvPr/>
        </p:nvSpPr>
        <p:spPr>
          <a:xfrm>
            <a:off x="2577263" y="2402185"/>
            <a:ext cx="752062" cy="629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8FADB0-7A27-4EF3-1C79-694EF63A2855}"/>
              </a:ext>
            </a:extLst>
          </p:cNvPr>
          <p:cNvSpPr txBox="1">
            <a:spLocks/>
          </p:cNvSpPr>
          <p:nvPr/>
        </p:nvSpPr>
        <p:spPr>
          <a:xfrm>
            <a:off x="927045" y="1293889"/>
            <a:ext cx="4034536" cy="853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i="0" strike="noStrike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SILHOUETTE</a:t>
            </a:r>
            <a:endParaRPr lang="es-ES" sz="2800" b="1" i="0" strike="noStrike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4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C9E64EC-F312-F910-1B31-99A320B373F2}"/>
              </a:ext>
            </a:extLst>
          </p:cNvPr>
          <p:cNvSpPr txBox="1">
            <a:spLocks/>
          </p:cNvSpPr>
          <p:nvPr/>
        </p:nvSpPr>
        <p:spPr>
          <a:xfrm>
            <a:off x="7319264" y="1293888"/>
            <a:ext cx="4034536" cy="853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i="0" strike="noStrike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3-D CLUSTER</a:t>
            </a:r>
            <a:endParaRPr lang="es-ES" sz="2800" b="1" i="0" strike="noStrike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4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9F2FEC-CB12-FC43-9E59-9FE0CDE362C2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85354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274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Gráfico, Gráfico radial&#10;&#10;Descripción generada automáticamente">
            <a:extLst>
              <a:ext uri="{FF2B5EF4-FFF2-40B4-BE49-F238E27FC236}">
                <a16:creationId xmlns:a16="http://schemas.microsoft.com/office/drawing/2014/main" id="{E72E7752-ED47-5A54-9715-07D9755DB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36" y="580735"/>
            <a:ext cx="6937664" cy="5942932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02C272-8B75-BC85-63B1-8C99CB50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1582A0-ABF1-21F5-AE4A-14C7E9D97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0" y="2647958"/>
            <a:ext cx="2126032" cy="19914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A7EF1D-04F7-D7B4-E989-A6B6159AFD44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85354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26226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02C272-8B75-BC85-63B1-8C99CB50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36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3DE2D2-50D9-1C5B-016D-31D32EF40198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REGLAS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EC3BB3C-270D-8CA5-69FE-E54715F3C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53" b="94314" l="5453" r="93379">
                        <a14:foregroundMark x1="70107" y1="31569" x2="70107" y2="31569"/>
                        <a14:foregroundMark x1="45570" y1="14412" x2="29017" y2="27941"/>
                        <a14:foregroundMark x1="45180" y1="14412" x2="28140" y2="27941"/>
                        <a14:foregroundMark x1="54333" y1="14412" x2="71957" y2="27647"/>
                        <a14:foregroundMark x1="55015" y1="14608" x2="56378" y2="16569"/>
                        <a14:foregroundMark x1="66699" y1="27549" x2="74197" y2="33529"/>
                        <a14:foregroundMark x1="74197" y1="33529" x2="82571" y2="33235"/>
                        <a14:foregroundMark x1="82571" y1="33235" x2="76047" y2="26765"/>
                        <a14:foregroundMark x1="76047" y1="26765" x2="66602" y2="27745"/>
                        <a14:foregroundMark x1="77020" y1="34314" x2="86563" y2="48824"/>
                        <a14:foregroundMark x1="93087" y1="47255" x2="82863" y2="46961"/>
                        <a14:foregroundMark x1="82863" y1="46961" x2="91334" y2="52647"/>
                        <a14:foregroundMark x1="91334" y1="52647" x2="93476" y2="47353"/>
                        <a14:foregroundMark x1="68452" y1="47549" x2="57838" y2="47549"/>
                        <a14:foregroundMark x1="57838" y1="47549" x2="68354" y2="53137"/>
                        <a14:foregroundMark x1="68354" y1="53137" x2="68841" y2="48431"/>
                        <a14:foregroundMark x1="64070" y1="47353" x2="72347" y2="33431"/>
                        <a14:foregroundMark x1="27945" y1="33824" x2="37196" y2="47549"/>
                        <a14:foregroundMark x1="28043" y1="35098" x2="37683" y2="47353"/>
                        <a14:foregroundMark x1="30185" y1="37549" x2="36611" y2="48431"/>
                        <a14:foregroundMark x1="35054" y1="45588" x2="31646" y2="40392"/>
                        <a14:foregroundMark x1="35930" y1="53137" x2="26582" y2="68824"/>
                        <a14:foregroundMark x1="23369" y1="34020" x2="13340" y2="50196"/>
                        <a14:foregroundMark x1="18987" y1="47647" x2="9932" y2="47941"/>
                        <a14:foregroundMark x1="9932" y1="47941" x2="21032" y2="53039"/>
                        <a14:foregroundMark x1="21032" y1="53039" x2="19377" y2="47451"/>
                        <a14:foregroundMark x1="30672" y1="47059" x2="42941" y2="52745"/>
                        <a14:foregroundMark x1="42941" y1="52745" x2="31256" y2="47353"/>
                        <a14:foregroundMark x1="31256" y1="47353" x2="28822" y2="47451"/>
                        <a14:foregroundMark x1="44616" y1="8383" x2="48588" y2="14510"/>
                        <a14:foregroundMark x1="48588" y1="14510" x2="56865" y2="13922"/>
                        <a14:foregroundMark x1="56865" y1="13922" x2="51489" y2="8149"/>
                        <a14:foregroundMark x1="33496" y1="52451" x2="22006" y2="60392"/>
                        <a14:foregroundMark x1="22006" y1="60392" x2="18014" y2="70686"/>
                        <a14:foregroundMark x1="18014" y1="70686" x2="31646" y2="73529"/>
                        <a14:foregroundMark x1="31646" y1="73529" x2="37683" y2="64118"/>
                        <a14:foregroundMark x1="37683" y1="64118" x2="39143" y2="75000"/>
                        <a14:foregroundMark x1="39143" y1="75000" x2="29893" y2="84510"/>
                        <a14:foregroundMark x1="29893" y1="84510" x2="35833" y2="96078"/>
                        <a14:foregroundMark x1="35833" y1="96078" x2="45570" y2="93431"/>
                        <a14:foregroundMark x1="45570" y1="93431" x2="67868" y2="94608"/>
                        <a14:foregroundMark x1="67868" y1="94608" x2="70107" y2="86176"/>
                        <a14:foregroundMark x1="70107" y1="86176" x2="61636" y2="75392"/>
                        <a14:foregroundMark x1="61636" y1="75392" x2="59688" y2="65000"/>
                        <a14:foregroundMark x1="59688" y1="65000" x2="50633" y2="58922"/>
                        <a14:foregroundMark x1="50633" y1="58922" x2="48783" y2="51078"/>
                        <a14:foregroundMark x1="48783" y1="51078" x2="42648" y2="40294"/>
                        <a14:foregroundMark x1="42648" y1="40294" x2="42259" y2="30588"/>
                        <a14:foregroundMark x1="42259" y1="30588" x2="48296" y2="22353"/>
                        <a14:foregroundMark x1="48296" y1="22353" x2="55501" y2="31863"/>
                        <a14:foregroundMark x1="55501" y1="31863" x2="54625" y2="55392"/>
                        <a14:foregroundMark x1="54625" y1="55392" x2="68647" y2="57647"/>
                        <a14:foregroundMark x1="68647" y1="57647" x2="77020" y2="48333"/>
                        <a14:foregroundMark x1="77020" y1="48333" x2="84713" y2="55392"/>
                        <a14:foregroundMark x1="84713" y1="55392" x2="94742" y2="55588"/>
                        <a14:foregroundMark x1="94742" y1="55588" x2="95813" y2="43922"/>
                        <a14:foregroundMark x1="95813" y1="43922" x2="86563" y2="29118"/>
                        <a14:foregroundMark x1="86563" y1="29118" x2="59439" y2="9770"/>
                        <a14:foregroundMark x1="31085" y1="9158" x2="18890" y2="16667"/>
                        <a14:foregroundMark x1="18890" y1="16667" x2="11587" y2="24804"/>
                        <a14:foregroundMark x1="11587" y1="24804" x2="4674" y2="43824"/>
                        <a14:foregroundMark x1="4674" y1="43824" x2="5550" y2="55196"/>
                        <a14:foregroundMark x1="5550" y1="55196" x2="12658" y2="60098"/>
                        <a14:foregroundMark x1="12658" y1="60098" x2="32230" y2="53039"/>
                        <a14:foregroundMark x1="32230" y1="53039" x2="33398" y2="52353"/>
                        <a14:foregroundMark x1="29017" y1="72941" x2="16943" y2="69608"/>
                        <a14:foregroundMark x1="16943" y1="69608" x2="18208" y2="65000"/>
                        <a14:foregroundMark x1="32911" y1="73824" x2="17819" y2="72647"/>
                        <a14:foregroundMark x1="17819" y1="72647" x2="33204" y2="72745"/>
                        <a14:foregroundMark x1="33204" y1="72745" x2="32230" y2="74216"/>
                        <a14:foregroundMark x1="30282" y1="84020" x2="32230" y2="92549"/>
                        <a14:foregroundMark x1="32230" y1="92549" x2="59299" y2="94510"/>
                        <a14:foregroundMark x1="59299" y1="94510" x2="70594" y2="94314"/>
                        <a14:foregroundMark x1="70594" y1="94314" x2="65336" y2="79706"/>
                        <a14:foregroundMark x1="65336" y1="79706" x2="57644" y2="72745"/>
                        <a14:foregroundMark x1="57644" y1="72745" x2="45083" y2="72451"/>
                        <a14:foregroundMark x1="45083" y1="72451" x2="33982" y2="79412"/>
                        <a14:foregroundMark x1="33982" y1="79412" x2="30282" y2="84706"/>
                        <a14:foregroundMark x1="68841" y1="83922" x2="53359" y2="88235"/>
                        <a14:foregroundMark x1="53359" y1="88235" x2="61246" y2="92255"/>
                        <a14:foregroundMark x1="61246" y1="92255" x2="70594" y2="91961"/>
                        <a14:foregroundMark x1="70594" y1="91961" x2="69133" y2="84804"/>
                        <a14:foregroundMark x1="31159" y1="84510" x2="32911" y2="93529"/>
                        <a14:foregroundMark x1="32911" y1="93529" x2="38364" y2="94118"/>
                        <a14:foregroundMark x1="32230" y1="83529" x2="33106" y2="92059"/>
                        <a14:foregroundMark x1="33106" y1="92059" x2="33204" y2="83529"/>
                        <a14:foregroundMark x1="33204" y1="83529" x2="32425" y2="83333"/>
                        <a14:foregroundMark x1="30477" y1="85098" x2="33204" y2="94118"/>
                        <a14:foregroundMark x1="33204" y1="94118" x2="32035" y2="86176"/>
                        <a14:foregroundMark x1="32035" y1="86176" x2="30769" y2="85000"/>
                        <a14:foregroundMark x1="32327" y1="93039" x2="32425" y2="92451"/>
                        <a14:foregroundMark x1="31840" y1="89118" x2="31743" y2="91961"/>
                        <a14:foregroundMark x1="31646" y1="90000" x2="31646" y2="92549"/>
                        <a14:foregroundMark x1="31061" y1="87451" x2="31451" y2="92255"/>
                        <a14:foregroundMark x1="43817" y1="7451" x2="56378" y2="7745"/>
                        <a14:foregroundMark x1="55988" y1="7745" x2="53457" y2="7843"/>
                        <a14:foregroundMark x1="53359" y1="7353" x2="53359" y2="7353"/>
                        <a14:foregroundMark x1="53749" y1="7451" x2="56378" y2="7549"/>
                        <a14:foregroundMark x1="56378" y1="7549" x2="56378" y2="9216"/>
                        <a14:foregroundMark x1="43817" y1="7745" x2="43817" y2="9412"/>
                        <a14:foregroundMark x1="43914" y1="7549" x2="47809" y2="7451"/>
                        <a14:foregroundMark x1="53846" y1="7353" x2="47030" y2="7451"/>
                        <a14:foregroundMark x1="43622" y1="9314" x2="43817" y2="7647"/>
                        <a14:foregroundMark x1="43622" y1="7745" x2="43622" y2="8431"/>
                        <a14:foregroundMark x1="43720" y1="7843" x2="44304" y2="7745"/>
                        <a14:backgroundMark x1="31548" y1="7745" x2="39630" y2="8039"/>
                        <a14:backgroundMark x1="42161" y1="7557" x2="43970" y2="7213"/>
                        <a14:backgroundMark x1="39630" y1="8039" x2="41175" y2="7745"/>
                        <a14:backgroundMark x1="51361" y1="5973" x2="45180" y2="3922"/>
                        <a14:backgroundMark x1="45180" y1="3922" x2="37098" y2="4412"/>
                        <a14:backgroundMark x1="37098" y1="4412" x2="31548" y2="8235"/>
                        <a14:backgroundMark x1="31548" y1="8235" x2="31548" y2="8235"/>
                        <a14:backgroundMark x1="38754" y1="6765" x2="45862" y2="5098"/>
                        <a14:backgroundMark x1="45862" y1="5098" x2="48296" y2="5392"/>
                        <a14:backgroundMark x1="56631" y1="7352" x2="57059" y2="7451"/>
                        <a14:backgroundMark x1="58130" y1="8922" x2="59883" y2="9118"/>
                      </a14:backgroundRemoval>
                    </a14:imgEffect>
                  </a14:imgLayer>
                </a14:imgProps>
              </a:ext>
            </a:extLst>
          </a:blip>
          <a:srcRect l="6318" t="6574" r="6081" b="7432"/>
          <a:stretch/>
        </p:blipFill>
        <p:spPr>
          <a:xfrm>
            <a:off x="471760" y="1144064"/>
            <a:ext cx="5422350" cy="5286554"/>
          </a:xfrm>
          <a:prstGeom prst="rect">
            <a:avLst/>
          </a:prstGeom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6E0154C-62EF-368F-A629-43B7671FB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92" y="2854446"/>
            <a:ext cx="5493163" cy="320975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20FDB5B-944C-958A-11FA-7F93E656F3A8}"/>
              </a:ext>
            </a:extLst>
          </p:cNvPr>
          <p:cNvSpPr txBox="1">
            <a:spLocks/>
          </p:cNvSpPr>
          <p:nvPr/>
        </p:nvSpPr>
        <p:spPr>
          <a:xfrm>
            <a:off x="6297892" y="1439016"/>
            <a:ext cx="4287282" cy="47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b="1" i="0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Previa clasificación con K-</a:t>
            </a:r>
            <a:r>
              <a:rPr lang="es-ES" sz="1800" b="1" i="0" strike="noStrike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endParaRPr lang="es-ES" sz="1800" b="1" i="0" strike="noStrike">
              <a:solidFill>
                <a:schemeClr val="tx1">
                  <a:lumMod val="75000"/>
                  <a:lumOff val="25000"/>
                </a:schemeClr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5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C3F0DF1-377F-C4DE-9EBF-DDD2DFD6D742}"/>
              </a:ext>
            </a:extLst>
          </p:cNvPr>
          <p:cNvSpPr txBox="1">
            <a:spLocks/>
          </p:cNvSpPr>
          <p:nvPr/>
        </p:nvSpPr>
        <p:spPr>
          <a:xfrm>
            <a:off x="6297892" y="1990217"/>
            <a:ext cx="4034536" cy="47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i="0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Agrupamos con 5 características</a:t>
            </a:r>
            <a:endParaRPr lang="es-ES" sz="1600" i="0" strike="noStrike">
              <a:solidFill>
                <a:schemeClr val="tx1">
                  <a:lumMod val="75000"/>
                  <a:lumOff val="25000"/>
                </a:schemeClr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5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56671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02C272-8B75-BC85-63B1-8C99CB50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37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3DE2D2-50D9-1C5B-016D-31D32EF40198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REGLAS</a:t>
            </a: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FE0C4630-C9C3-4DD2-7CA4-37CA8859F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919191"/>
              </p:ext>
            </p:extLst>
          </p:nvPr>
        </p:nvGraphicFramePr>
        <p:xfrm>
          <a:off x="6778487" y="825983"/>
          <a:ext cx="5183055" cy="541848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571013">
                  <a:extLst>
                    <a:ext uri="{9D8B030D-6E8A-4147-A177-3AD203B41FA5}">
                      <a16:colId xmlns:a16="http://schemas.microsoft.com/office/drawing/2014/main" val="1529185542"/>
                    </a:ext>
                  </a:extLst>
                </a:gridCol>
                <a:gridCol w="1868158">
                  <a:extLst>
                    <a:ext uri="{9D8B030D-6E8A-4147-A177-3AD203B41FA5}">
                      <a16:colId xmlns:a16="http://schemas.microsoft.com/office/drawing/2014/main" val="1502590729"/>
                    </a:ext>
                  </a:extLst>
                </a:gridCol>
                <a:gridCol w="1743884">
                  <a:extLst>
                    <a:ext uri="{9D8B030D-6E8A-4147-A177-3AD203B41FA5}">
                      <a16:colId xmlns:a16="http://schemas.microsoft.com/office/drawing/2014/main" val="3084649537"/>
                    </a:ext>
                  </a:extLst>
                </a:gridCol>
              </a:tblGrid>
              <a:tr h="250163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 Distrito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Experto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Cluster/Reglas</a:t>
                      </a:r>
                      <a:endParaRPr lang="es-ES" sz="16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237970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Ciutat</a:t>
                      </a:r>
                      <a:r>
                        <a:rPr lang="es-ES" sz="1400" u="none" strike="noStrike">
                          <a:effectLst/>
                        </a:rPr>
                        <a:t> Vella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078741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L'Eixample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turístico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17382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Extramurs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680074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Campanar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110643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La </a:t>
                      </a:r>
                      <a:r>
                        <a:rPr lang="es-ES" sz="1400" u="none" strike="noStrike" err="1">
                          <a:effectLst/>
                        </a:rPr>
                        <a:t>Saidia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267261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El Pla del Real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turístico</a:t>
                      </a: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225277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L'Olivereta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95868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Patraix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627250"/>
                  </a:ext>
                </a:extLst>
              </a:tr>
              <a:tr h="26993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Jesus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490632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Quatre</a:t>
                      </a:r>
                      <a:r>
                        <a:rPr lang="es-ES" sz="1400" u="none" strike="noStrike">
                          <a:effectLst/>
                        </a:rPr>
                        <a:t> Carreres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turístico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933283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Poblats</a:t>
                      </a:r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Maritims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turístico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84453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Camins</a:t>
                      </a:r>
                      <a:r>
                        <a:rPr lang="es-ES" sz="1400" u="none" strike="noStrike">
                          <a:effectLst/>
                        </a:rPr>
                        <a:t> al Grau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87629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Algiros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446914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Benimaclet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comercial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11178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Rascanya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56170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Benicalap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multicultural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05472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Poblats</a:t>
                      </a:r>
                      <a:r>
                        <a:rPr lang="es-ES" sz="1400" u="none" strike="noStrike">
                          <a:effectLst/>
                        </a:rPr>
                        <a:t> de </a:t>
                      </a:r>
                      <a:r>
                        <a:rPr lang="es-ES" sz="1400" u="none" strike="noStrike" err="1">
                          <a:effectLst/>
                        </a:rPr>
                        <a:t>L’oest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370303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Poblats</a:t>
                      </a:r>
                      <a:r>
                        <a:rPr lang="es-ES" sz="1400" u="none" strike="noStrike">
                          <a:effectLst/>
                        </a:rPr>
                        <a:t> del Nord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histórico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rgbClr val="FD8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851698"/>
                  </a:ext>
                </a:extLst>
              </a:tr>
              <a:tr h="270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 </a:t>
                      </a:r>
                      <a:r>
                        <a:rPr lang="es-ES" sz="1400" u="none" strike="noStrike" err="1">
                          <a:effectLst/>
                        </a:rPr>
                        <a:t>Poblats</a:t>
                      </a:r>
                      <a:r>
                        <a:rPr lang="es-ES" sz="1400" u="none" strike="noStrike">
                          <a:effectLst/>
                        </a:rPr>
                        <a:t> del Sud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73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familiar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325" marR="7325" marT="29302" marB="29302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50016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DD616E0-8C85-82E0-A525-FC0C9503A6FD}"/>
              </a:ext>
            </a:extLst>
          </p:cNvPr>
          <p:cNvSpPr txBox="1">
            <a:spLocks/>
          </p:cNvSpPr>
          <p:nvPr/>
        </p:nvSpPr>
        <p:spPr>
          <a:xfrm>
            <a:off x="7264449" y="190638"/>
            <a:ext cx="4211130" cy="523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i="0" strike="noStrike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¿Lo hemos hecho mal?</a:t>
            </a:r>
            <a:endParaRPr lang="es-ES" sz="2800" b="1" i="0" strike="noStrike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2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477020-ED3F-09DD-F5C3-4B7EAD3D76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53" b="94314" l="5453" r="93379">
                        <a14:foregroundMark x1="70107" y1="31569" x2="70107" y2="31569"/>
                        <a14:foregroundMark x1="45570" y1="14412" x2="29017" y2="27941"/>
                        <a14:foregroundMark x1="45180" y1="14412" x2="28140" y2="27941"/>
                        <a14:foregroundMark x1="54333" y1="14412" x2="71957" y2="27647"/>
                        <a14:foregroundMark x1="55015" y1="14608" x2="56378" y2="16569"/>
                        <a14:foregroundMark x1="66699" y1="27549" x2="74197" y2="33529"/>
                        <a14:foregroundMark x1="74197" y1="33529" x2="82571" y2="33235"/>
                        <a14:foregroundMark x1="82571" y1="33235" x2="76047" y2="26765"/>
                        <a14:foregroundMark x1="76047" y1="26765" x2="66602" y2="27745"/>
                        <a14:foregroundMark x1="77020" y1="34314" x2="86563" y2="48824"/>
                        <a14:foregroundMark x1="93087" y1="47255" x2="82863" y2="46961"/>
                        <a14:foregroundMark x1="82863" y1="46961" x2="91334" y2="52647"/>
                        <a14:foregroundMark x1="91334" y1="52647" x2="93476" y2="47353"/>
                        <a14:foregroundMark x1="68452" y1="47549" x2="57838" y2="47549"/>
                        <a14:foregroundMark x1="57838" y1="47549" x2="68354" y2="53137"/>
                        <a14:foregroundMark x1="68354" y1="53137" x2="68841" y2="48431"/>
                        <a14:foregroundMark x1="64070" y1="47353" x2="72347" y2="33431"/>
                        <a14:foregroundMark x1="27945" y1="33824" x2="37196" y2="47549"/>
                        <a14:foregroundMark x1="28043" y1="35098" x2="37683" y2="47353"/>
                        <a14:foregroundMark x1="30185" y1="37549" x2="36611" y2="48431"/>
                        <a14:foregroundMark x1="35054" y1="45588" x2="31646" y2="40392"/>
                        <a14:foregroundMark x1="35930" y1="53137" x2="26582" y2="68824"/>
                        <a14:foregroundMark x1="23369" y1="34020" x2="13340" y2="50196"/>
                        <a14:foregroundMark x1="18987" y1="47647" x2="9932" y2="47941"/>
                        <a14:foregroundMark x1="9932" y1="47941" x2="21032" y2="53039"/>
                        <a14:foregroundMark x1="21032" y1="53039" x2="19377" y2="47451"/>
                        <a14:foregroundMark x1="30672" y1="47059" x2="42941" y2="52745"/>
                        <a14:foregroundMark x1="42941" y1="52745" x2="31256" y2="47353"/>
                        <a14:foregroundMark x1="31256" y1="47353" x2="28822" y2="47451"/>
                        <a14:foregroundMark x1="44616" y1="8383" x2="48588" y2="14510"/>
                        <a14:foregroundMark x1="48588" y1="14510" x2="56865" y2="13922"/>
                        <a14:foregroundMark x1="56865" y1="13922" x2="51489" y2="8149"/>
                        <a14:foregroundMark x1="33496" y1="52451" x2="22006" y2="60392"/>
                        <a14:foregroundMark x1="22006" y1="60392" x2="18014" y2="70686"/>
                        <a14:foregroundMark x1="18014" y1="70686" x2="31646" y2="73529"/>
                        <a14:foregroundMark x1="31646" y1="73529" x2="37683" y2="64118"/>
                        <a14:foregroundMark x1="37683" y1="64118" x2="39143" y2="75000"/>
                        <a14:foregroundMark x1="39143" y1="75000" x2="29893" y2="84510"/>
                        <a14:foregroundMark x1="29893" y1="84510" x2="35833" y2="96078"/>
                        <a14:foregroundMark x1="35833" y1="96078" x2="45570" y2="93431"/>
                        <a14:foregroundMark x1="45570" y1="93431" x2="67868" y2="94608"/>
                        <a14:foregroundMark x1="67868" y1="94608" x2="70107" y2="86176"/>
                        <a14:foregroundMark x1="70107" y1="86176" x2="61636" y2="75392"/>
                        <a14:foregroundMark x1="61636" y1="75392" x2="59688" y2="65000"/>
                        <a14:foregroundMark x1="59688" y1="65000" x2="50633" y2="58922"/>
                        <a14:foregroundMark x1="50633" y1="58922" x2="48783" y2="51078"/>
                        <a14:foregroundMark x1="48783" y1="51078" x2="42648" y2="40294"/>
                        <a14:foregroundMark x1="42648" y1="40294" x2="42259" y2="30588"/>
                        <a14:foregroundMark x1="42259" y1="30588" x2="48296" y2="22353"/>
                        <a14:foregroundMark x1="48296" y1="22353" x2="55501" y2="31863"/>
                        <a14:foregroundMark x1="55501" y1="31863" x2="54625" y2="55392"/>
                        <a14:foregroundMark x1="54625" y1="55392" x2="68647" y2="57647"/>
                        <a14:foregroundMark x1="68647" y1="57647" x2="77020" y2="48333"/>
                        <a14:foregroundMark x1="77020" y1="48333" x2="84713" y2="55392"/>
                        <a14:foregroundMark x1="84713" y1="55392" x2="94742" y2="55588"/>
                        <a14:foregroundMark x1="94742" y1="55588" x2="95813" y2="43922"/>
                        <a14:foregroundMark x1="95813" y1="43922" x2="86563" y2="29118"/>
                        <a14:foregroundMark x1="86563" y1="29118" x2="59439" y2="9770"/>
                        <a14:foregroundMark x1="31085" y1="9158" x2="18890" y2="16667"/>
                        <a14:foregroundMark x1="18890" y1="16667" x2="11587" y2="24804"/>
                        <a14:foregroundMark x1="11587" y1="24804" x2="4674" y2="43824"/>
                        <a14:foregroundMark x1="4674" y1="43824" x2="5550" y2="55196"/>
                        <a14:foregroundMark x1="5550" y1="55196" x2="12658" y2="60098"/>
                        <a14:foregroundMark x1="12658" y1="60098" x2="32230" y2="53039"/>
                        <a14:foregroundMark x1="32230" y1="53039" x2="33398" y2="52353"/>
                        <a14:foregroundMark x1="29017" y1="72941" x2="16943" y2="69608"/>
                        <a14:foregroundMark x1="16943" y1="69608" x2="18208" y2="65000"/>
                        <a14:foregroundMark x1="32911" y1="73824" x2="17819" y2="72647"/>
                        <a14:foregroundMark x1="17819" y1="72647" x2="33204" y2="72745"/>
                        <a14:foregroundMark x1="33204" y1="72745" x2="32230" y2="74216"/>
                        <a14:foregroundMark x1="30282" y1="84020" x2="32230" y2="92549"/>
                        <a14:foregroundMark x1="32230" y1="92549" x2="59299" y2="94510"/>
                        <a14:foregroundMark x1="59299" y1="94510" x2="70594" y2="94314"/>
                        <a14:foregroundMark x1="70594" y1="94314" x2="65336" y2="79706"/>
                        <a14:foregroundMark x1="65336" y1="79706" x2="57644" y2="72745"/>
                        <a14:foregroundMark x1="57644" y1="72745" x2="45083" y2="72451"/>
                        <a14:foregroundMark x1="45083" y1="72451" x2="33982" y2="79412"/>
                        <a14:foregroundMark x1="33982" y1="79412" x2="30282" y2="84706"/>
                        <a14:foregroundMark x1="68841" y1="83922" x2="53359" y2="88235"/>
                        <a14:foregroundMark x1="53359" y1="88235" x2="61246" y2="92255"/>
                        <a14:foregroundMark x1="61246" y1="92255" x2="70594" y2="91961"/>
                        <a14:foregroundMark x1="70594" y1="91961" x2="69133" y2="84804"/>
                        <a14:foregroundMark x1="31159" y1="84510" x2="32911" y2="93529"/>
                        <a14:foregroundMark x1="32911" y1="93529" x2="38364" y2="94118"/>
                        <a14:foregroundMark x1="32230" y1="83529" x2="33106" y2="92059"/>
                        <a14:foregroundMark x1="33106" y1="92059" x2="33204" y2="83529"/>
                        <a14:foregroundMark x1="33204" y1="83529" x2="32425" y2="83333"/>
                        <a14:foregroundMark x1="30477" y1="85098" x2="33204" y2="94118"/>
                        <a14:foregroundMark x1="33204" y1="94118" x2="32035" y2="86176"/>
                        <a14:foregroundMark x1="32035" y1="86176" x2="30769" y2="85000"/>
                        <a14:foregroundMark x1="32327" y1="93039" x2="32425" y2="92451"/>
                        <a14:foregroundMark x1="31840" y1="89118" x2="31743" y2="91961"/>
                        <a14:foregroundMark x1="31646" y1="90000" x2="31646" y2="92549"/>
                        <a14:foregroundMark x1="31061" y1="87451" x2="31451" y2="92255"/>
                        <a14:foregroundMark x1="43817" y1="7451" x2="56378" y2="7745"/>
                        <a14:foregroundMark x1="55988" y1="7745" x2="53457" y2="7843"/>
                        <a14:foregroundMark x1="53359" y1="7353" x2="53359" y2="7353"/>
                        <a14:foregroundMark x1="53749" y1="7451" x2="56378" y2="7549"/>
                        <a14:foregroundMark x1="56378" y1="7549" x2="56378" y2="9216"/>
                        <a14:foregroundMark x1="43817" y1="7745" x2="43817" y2="9412"/>
                        <a14:foregroundMark x1="43914" y1="7549" x2="47809" y2="7451"/>
                        <a14:foregroundMark x1="53846" y1="7353" x2="47030" y2="7451"/>
                        <a14:foregroundMark x1="43622" y1="9314" x2="43817" y2="7647"/>
                        <a14:foregroundMark x1="43622" y1="7745" x2="43622" y2="8431"/>
                        <a14:foregroundMark x1="43720" y1="7843" x2="44304" y2="7745"/>
                        <a14:backgroundMark x1="31548" y1="7745" x2="39630" y2="8039"/>
                        <a14:backgroundMark x1="42161" y1="7557" x2="43970" y2="7213"/>
                        <a14:backgroundMark x1="39630" y1="8039" x2="41175" y2="7745"/>
                        <a14:backgroundMark x1="51361" y1="5973" x2="45180" y2="3922"/>
                        <a14:backgroundMark x1="45180" y1="3922" x2="37098" y2="4412"/>
                        <a14:backgroundMark x1="37098" y1="4412" x2="31548" y2="8235"/>
                        <a14:backgroundMark x1="31548" y1="8235" x2="31548" y2="8235"/>
                        <a14:backgroundMark x1="38754" y1="6765" x2="45862" y2="5098"/>
                        <a14:backgroundMark x1="45862" y1="5098" x2="48296" y2="5392"/>
                        <a14:backgroundMark x1="56631" y1="7352" x2="57059" y2="7451"/>
                        <a14:backgroundMark x1="58130" y1="8922" x2="59883" y2="9118"/>
                      </a14:backgroundRemoval>
                    </a14:imgEffect>
                  </a14:imgLayer>
                </a14:imgProps>
              </a:ext>
            </a:extLst>
          </a:blip>
          <a:srcRect l="6318" t="6574" r="6081" b="7432"/>
          <a:stretch/>
        </p:blipFill>
        <p:spPr>
          <a:xfrm>
            <a:off x="471760" y="1144064"/>
            <a:ext cx="5422350" cy="52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033ACEDC-A65A-7075-A395-25EA7D941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t="18934" r="36813" b="26031"/>
          <a:stretch/>
        </p:blipFill>
        <p:spPr>
          <a:xfrm>
            <a:off x="4631635" y="422136"/>
            <a:ext cx="7036905" cy="5934214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02C272-8B75-BC85-63B1-8C99CB50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38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3DE2D2-50D9-1C5B-016D-31D32EF40198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F5241255-7EC9-DA5A-E817-D13A6A1EA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5" t="-1707" b="79348"/>
          <a:stretch/>
        </p:blipFill>
        <p:spPr>
          <a:xfrm>
            <a:off x="4627983" y="4684579"/>
            <a:ext cx="1286968" cy="167177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6430318-620B-2681-0437-374ACF2D1D67}"/>
              </a:ext>
            </a:extLst>
          </p:cNvPr>
          <p:cNvSpPr txBox="1">
            <a:spLocks/>
          </p:cNvSpPr>
          <p:nvPr/>
        </p:nvSpPr>
        <p:spPr>
          <a:xfrm>
            <a:off x="528160" y="1821132"/>
            <a:ext cx="3844555" cy="1232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1800" b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Coloreamos</a:t>
            </a:r>
            <a:r>
              <a:rPr lang="es-ES" sz="18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los distritos según las etiquetas del </a:t>
            </a:r>
            <a:r>
              <a:rPr lang="es-ES" sz="1800" b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r>
              <a:rPr lang="es-ES" sz="18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en el espacio de dimensionalidad reducida.</a:t>
            </a:r>
            <a:endParaRPr lang="es-ES" sz="1800" strike="noStrike">
              <a:solidFill>
                <a:schemeClr val="tx1">
                  <a:lumMod val="75000"/>
                  <a:lumOff val="25000"/>
                </a:schemeClr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3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071502A-293A-79AB-886A-56B4C0489C80}"/>
              </a:ext>
            </a:extLst>
          </p:cNvPr>
          <p:cNvSpPr txBox="1">
            <a:spLocks/>
          </p:cNvSpPr>
          <p:nvPr/>
        </p:nvSpPr>
        <p:spPr>
          <a:xfrm>
            <a:off x="688728" y="3307012"/>
            <a:ext cx="3198687" cy="60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b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¡Los distritos del mismo tipo no están juntos!</a:t>
            </a:r>
            <a:endParaRPr lang="es-ES" sz="1800" b="1" strike="noStrike">
              <a:solidFill>
                <a:schemeClr val="tx1">
                  <a:lumMod val="75000"/>
                  <a:lumOff val="25000"/>
                </a:schemeClr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3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BE8200C-2771-0D15-073F-08A40229766D}"/>
              </a:ext>
            </a:extLst>
          </p:cNvPr>
          <p:cNvSpPr txBox="1">
            <a:spLocks/>
          </p:cNvSpPr>
          <p:nvPr/>
        </p:nvSpPr>
        <p:spPr>
          <a:xfrm>
            <a:off x="688728" y="4470737"/>
            <a:ext cx="3198687" cy="60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existe una estructura latente</a:t>
            </a:r>
          </a:p>
        </p:txBody>
      </p:sp>
    </p:spTree>
    <p:extLst>
      <p:ext uri="{BB962C8B-B14F-4D97-AF65-F5344CB8AC3E}">
        <p14:creationId xmlns:p14="http://schemas.microsoft.com/office/powerpoint/2010/main" val="20531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02C272-8B75-BC85-63B1-8C99CB50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39</a:t>
            </a:fld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3DE2D2-50D9-1C5B-016D-31D32EF40198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616E0-8C85-82E0-A525-FC0C9503A6FD}"/>
              </a:ext>
            </a:extLst>
          </p:cNvPr>
          <p:cNvSpPr txBox="1">
            <a:spLocks/>
          </p:cNvSpPr>
          <p:nvPr/>
        </p:nvSpPr>
        <p:spPr>
          <a:xfrm>
            <a:off x="527304" y="1037522"/>
            <a:ext cx="4034536" cy="47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i="0" strike="noStrike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Nuevo Modelo de Reglas</a:t>
            </a:r>
            <a:endParaRPr lang="es-ES" sz="2800" b="1" i="0" strike="noStrike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2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20FDB5B-944C-958A-11FA-7F93E656F3A8}"/>
              </a:ext>
            </a:extLst>
          </p:cNvPr>
          <p:cNvSpPr txBox="1">
            <a:spLocks/>
          </p:cNvSpPr>
          <p:nvPr/>
        </p:nvSpPr>
        <p:spPr>
          <a:xfrm>
            <a:off x="527304" y="1422982"/>
            <a:ext cx="3781085" cy="94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b="1" i="0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Etiquetas del experto</a:t>
            </a:r>
          </a:p>
          <a:p>
            <a:pPr algn="l"/>
            <a:endParaRPr lang="es-ES" sz="1500" b="1" i="0" strike="noStrike">
              <a:solidFill>
                <a:schemeClr val="tx1">
                  <a:lumMod val="75000"/>
                  <a:lumOff val="25000"/>
                </a:schemeClr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100" b="1" i="0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Nos tendremos que conformar con un modelo de reglas construido a partir de las etiquetas del experto.</a:t>
            </a:r>
            <a:endParaRPr lang="es-ES" sz="1100" b="1" i="0" strike="noStrike">
              <a:solidFill>
                <a:schemeClr val="tx1">
                  <a:lumMod val="75000"/>
                  <a:lumOff val="25000"/>
                </a:schemeClr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  <a:hlinkClick r:id="rId2" tooltip="es.wikipedia.or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3A481821-5F91-869C-20F6-7E50EB08F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3" b="97843" l="1837" r="99647">
                        <a14:foregroundMark x1="82191" y1="7647" x2="50106" y2="5196"/>
                        <a14:foregroundMark x1="50106" y1="5196" x2="32721" y2="18431"/>
                        <a14:foregroundMark x1="27927" y1="30216" x2="6078" y2="83922"/>
                        <a14:foregroundMark x1="32721" y1="18431" x2="31496" y2="21442"/>
                        <a14:foregroundMark x1="6078" y1="83922" x2="3958" y2="93039"/>
                        <a14:foregroundMark x1="3958" y1="93039" x2="13498" y2="96471"/>
                        <a14:foregroundMark x1="13498" y1="96471" x2="28410" y2="95784"/>
                        <a14:foregroundMark x1="28410" y1="95784" x2="63816" y2="96765"/>
                        <a14:foregroundMark x1="63816" y1="96765" x2="97597" y2="92843"/>
                        <a14:foregroundMark x1="97597" y1="92843" x2="93498" y2="53922"/>
                        <a14:foregroundMark x1="93498" y1="53922" x2="96749" y2="46471"/>
                        <a14:foregroundMark x1="96749" y1="46471" x2="89682" y2="15980"/>
                        <a14:foregroundMark x1="89682" y1="15980" x2="84806" y2="9314"/>
                        <a14:foregroundMark x1="84806" y1="9314" x2="81696" y2="8333"/>
                        <a14:foregroundMark x1="78233" y1="9706" x2="51025" y2="6373"/>
                        <a14:foregroundMark x1="51025" y1="6373" x2="41979" y2="9314"/>
                        <a14:foregroundMark x1="41979" y1="9314" x2="60353" y2="15980"/>
                        <a14:foregroundMark x1="60353" y1="15980" x2="79859" y2="14118"/>
                        <a14:foregroundMark x1="79859" y1="14118" x2="75548" y2="6275"/>
                        <a14:foregroundMark x1="75548" y1="6275" x2="64594" y2="7549"/>
                        <a14:foregroundMark x1="64594" y1="7549" x2="64382" y2="7843"/>
                        <a14:foregroundMark x1="42827" y1="12059" x2="29753" y2="19902"/>
                        <a14:foregroundMark x1="27304" y1="30422" x2="26855" y2="32353"/>
                        <a14:foregroundMark x1="29753" y1="19902" x2="28982" y2="23215"/>
                        <a14:foregroundMark x1="26855" y1="32353" x2="37173" y2="45294"/>
                        <a14:foregroundMark x1="37173" y1="45294" x2="57739" y2="40000"/>
                        <a14:foregroundMark x1="57739" y1="40000" x2="62473" y2="24608"/>
                        <a14:foregroundMark x1="62473" y1="24608" x2="58587" y2="17353"/>
                        <a14:foregroundMark x1="58587" y1="17353" x2="45583" y2="13431"/>
                        <a14:foregroundMark x1="45583" y1="13431" x2="43534" y2="11471"/>
                        <a14:foregroundMark x1="50106" y1="12843" x2="41484" y2="13333"/>
                        <a14:foregroundMark x1="41484" y1="13333" x2="32721" y2="20490"/>
                        <a14:foregroundMark x1="32721" y1="20490" x2="45371" y2="27157"/>
                        <a14:foregroundMark x1="45371" y1="27157" x2="58728" y2="14804"/>
                        <a14:foregroundMark x1="58728" y1="14804" x2="49258" y2="10392"/>
                        <a14:foregroundMark x1="49258" y1="10392" x2="48410" y2="13529"/>
                        <a14:foregroundMark x1="83887" y1="10196" x2="73922" y2="10196"/>
                        <a14:foregroundMark x1="73922" y1="10196" x2="59505" y2="15686"/>
                        <a14:foregroundMark x1="59505" y1="15686" x2="66078" y2="32647"/>
                        <a14:foregroundMark x1="66078" y1="32647" x2="79081" y2="42941"/>
                        <a14:foregroundMark x1="79081" y1="42941" x2="95053" y2="35980"/>
                        <a14:foregroundMark x1="95053" y1="35980" x2="96042" y2="21765"/>
                        <a14:foregroundMark x1="96042" y1="21765" x2="89117" y2="13137"/>
                        <a14:foregroundMark x1="89117" y1="13137" x2="83604" y2="9804"/>
                        <a14:foregroundMark x1="83604" y1="9804" x2="81979" y2="10686"/>
                        <a14:foregroundMark x1="83110" y1="6275" x2="50106" y2="4902"/>
                        <a14:foregroundMark x1="50106" y1="4902" x2="42261" y2="8137"/>
                        <a14:foregroundMark x1="42261" y1="8137" x2="52085" y2="10392"/>
                        <a14:foregroundMark x1="52085" y1="10392" x2="74982" y2="10392"/>
                        <a14:foregroundMark x1="74982" y1="10392" x2="82332" y2="6373"/>
                        <a14:foregroundMark x1="82332" y1="6373" x2="72438" y2="1863"/>
                        <a14:foregroundMark x1="72438" y1="1863" x2="41837" y2="3039"/>
                        <a14:foregroundMark x1="41837" y1="3039" x2="44240" y2="11569"/>
                        <a14:foregroundMark x1="44240" y1="11569" x2="44240" y2="11569"/>
                        <a14:foregroundMark x1="53145" y1="22647" x2="32964" y2="24011"/>
                        <a14:foregroundMark x1="28022" y1="30184" x2="26714" y2="32549"/>
                        <a14:foregroundMark x1="26714" y1="32549" x2="44382" y2="35980"/>
                        <a14:foregroundMark x1="44382" y1="35980" x2="56325" y2="29706"/>
                        <a14:foregroundMark x1="56325" y1="29706" x2="53428" y2="22745"/>
                        <a14:foregroundMark x1="53428" y1="22745" x2="53428" y2="22745"/>
                        <a14:foregroundMark x1="27562" y1="43235" x2="20848" y2="50980"/>
                        <a14:foregroundMark x1="20848" y1="50980" x2="38163" y2="58137"/>
                        <a14:foregroundMark x1="38163" y1="58137" x2="73357" y2="58627"/>
                        <a14:foregroundMark x1="73357" y1="58627" x2="91095" y2="56373"/>
                        <a14:foregroundMark x1="91095" y1="56373" x2="95265" y2="48824"/>
                        <a14:foregroundMark x1="95265" y1="48824" x2="79152" y2="43235"/>
                        <a14:foregroundMark x1="79152" y1="43235" x2="26643" y2="44608"/>
                        <a14:foregroundMark x1="83110" y1="98" x2="91519" y2="24020"/>
                        <a14:foregroundMark x1="91519" y1="24020" x2="97597" y2="28431"/>
                        <a14:foregroundMark x1="97597" y1="28431" x2="97102" y2="1373"/>
                        <a14:foregroundMark x1="97102" y1="1373" x2="80071" y2="5000"/>
                        <a14:foregroundMark x1="80071" y1="5000" x2="80848" y2="6863"/>
                        <a14:foregroundMark x1="42191" y1="41961" x2="16325" y2="52941"/>
                        <a14:foregroundMark x1="16325" y1="52941" x2="1272" y2="64706"/>
                        <a14:foregroundMark x1="1272" y1="64706" x2="919" y2="75588"/>
                        <a14:foregroundMark x1="919" y1="75588" x2="8622" y2="93824"/>
                        <a14:foregroundMark x1="8622" y1="93824" x2="27208" y2="95882"/>
                        <a14:foregroundMark x1="27208" y1="95882" x2="58092" y2="92059"/>
                        <a14:foregroundMark x1="58092" y1="92059" x2="60141" y2="65098"/>
                        <a14:foregroundMark x1="60141" y1="65098" x2="52792" y2="46569"/>
                        <a14:foregroundMark x1="52792" y1="46569" x2="41696" y2="43039"/>
                        <a14:foregroundMark x1="67915" y1="58431" x2="58657" y2="59118"/>
                        <a14:foregroundMark x1="58657" y1="59118" x2="52933" y2="69804"/>
                        <a14:foregroundMark x1="52933" y1="69804" x2="72509" y2="70000"/>
                        <a14:foregroundMark x1="72509" y1="70000" x2="69894" y2="58235"/>
                        <a14:foregroundMark x1="69894" y1="58235" x2="64240" y2="58235"/>
                        <a14:foregroundMark x1="64240" y1="58235" x2="63816" y2="58627"/>
                        <a14:foregroundMark x1="93498" y1="81373" x2="79364" y2="79902"/>
                        <a14:foregroundMark x1="79364" y1="79902" x2="61060" y2="85686"/>
                        <a14:foregroundMark x1="61060" y1="85686" x2="81767" y2="98333"/>
                        <a14:foregroundMark x1="81767" y1="98333" x2="99717" y2="97941"/>
                        <a14:foregroundMark x1="99717" y1="97941" x2="92226" y2="84020"/>
                        <a14:foregroundMark x1="92226" y1="84020" x2="85371" y2="80882"/>
                        <a14:foregroundMark x1="85371" y1="80882" x2="84806" y2="81078"/>
                        <a14:foregroundMark x1="57385" y1="26373" x2="50530" y2="22353"/>
                        <a14:foregroundMark x1="50530" y1="22353" x2="36890" y2="21569"/>
                        <a14:foregroundMark x1="32016" y1="29082" x2="31166" y2="30392"/>
                        <a14:foregroundMark x1="36890" y1="21569" x2="32069" y2="29001"/>
                        <a14:foregroundMark x1="31166" y1="30392" x2="37456" y2="48725"/>
                        <a14:foregroundMark x1="37456" y1="48725" x2="54064" y2="57451"/>
                        <a14:foregroundMark x1="54064" y1="57451" x2="60777" y2="39118"/>
                        <a14:foregroundMark x1="60777" y1="39118" x2="56890" y2="26569"/>
                        <a14:foregroundMark x1="56890" y1="26569" x2="55901" y2="25392"/>
                        <a14:foregroundMark x1="54558" y1="22255" x2="44099" y2="22647"/>
                        <a14:foregroundMark x1="44099" y1="22647" x2="34064" y2="28725"/>
                        <a14:foregroundMark x1="34064" y1="28725" x2="48127" y2="38137"/>
                        <a14:foregroundMark x1="48127" y1="38137" x2="59364" y2="26961"/>
                        <a14:foregroundMark x1="59364" y1="26961" x2="52862" y2="21961"/>
                        <a14:foregroundMark x1="52862" y1="21961" x2="51166" y2="22157"/>
                        <a14:foregroundMark x1="54982" y1="43824" x2="47845" y2="42745"/>
                        <a14:foregroundMark x1="47845" y1="42745" x2="45230" y2="52059"/>
                        <a14:foregroundMark x1="45230" y1="52059" x2="58728" y2="51569"/>
                        <a14:foregroundMark x1="58728" y1="51569" x2="53286" y2="42549"/>
                        <a14:foregroundMark x1="53286" y1="42549" x2="50247" y2="43529"/>
                        <a14:foregroundMark x1="45795" y1="65686" x2="39859" y2="63725"/>
                        <a14:foregroundMark x1="39859" y1="63725" x2="30247" y2="69314"/>
                        <a14:foregroundMark x1="30247" y1="69314" x2="49187" y2="72353"/>
                        <a14:foregroundMark x1="49187" y1="72353" x2="40283" y2="66373"/>
                        <a14:foregroundMark x1="40283" y1="66373" x2="39364" y2="66961"/>
                        <a14:foregroundMark x1="73145" y1="79510" x2="67845" y2="83235"/>
                        <a14:foregroundMark x1="67845" y1="83235" x2="70530" y2="92255"/>
                        <a14:foregroundMark x1="70530" y1="92255" x2="78304" y2="84216"/>
                        <a14:foregroundMark x1="78304" y1="84216" x2="69753" y2="79706"/>
                        <a14:foregroundMark x1="69753" y1="79706" x2="69258" y2="82157"/>
                        <a14:foregroundMark x1="40000" y1="84412" x2="23180" y2="88235"/>
                        <a14:foregroundMark x1="23180" y1="88235" x2="34205" y2="95490"/>
                        <a14:foregroundMark x1="34205" y1="95490" x2="42544" y2="83137"/>
                        <a14:foregroundMark x1="42544" y1="83137" x2="35194" y2="84020"/>
                        <a14:foregroundMark x1="35194" y1="84020" x2="34558" y2="85000"/>
                        <a14:foregroundMark x1="19859" y1="59216" x2="11661" y2="65686"/>
                        <a14:foregroundMark x1="11661" y1="65686" x2="3392" y2="80098"/>
                        <a14:foregroundMark x1="3392" y1="80098" x2="1837" y2="91471"/>
                        <a14:foregroundMark x1="1837" y1="91471" x2="12650" y2="97059"/>
                        <a14:foregroundMark x1="12650" y1="97059" x2="22049" y2="79804"/>
                        <a14:foregroundMark x1="22049" y1="79804" x2="21413" y2="64510"/>
                        <a14:foregroundMark x1="21413" y1="64510" x2="19647" y2="58431"/>
                        <a14:foregroundMark x1="18375" y1="56569" x2="10671" y2="59706"/>
                        <a14:foregroundMark x1="10671" y1="59706" x2="2403" y2="68333"/>
                        <a14:foregroundMark x1="2403" y1="68333" x2="11025" y2="76961"/>
                        <a14:foregroundMark x1="11025" y1="76961" x2="21272" y2="56667"/>
                        <a14:foregroundMark x1="21272" y1="56667" x2="17032" y2="58922"/>
                        <a14:foregroundMark x1="15901" y1="57843" x2="6431" y2="66471"/>
                        <a14:foregroundMark x1="6431" y1="66471" x2="5936" y2="74902"/>
                        <a14:foregroundMark x1="5936" y1="74902" x2="18163" y2="72941"/>
                        <a14:foregroundMark x1="18163" y1="72941" x2="18021" y2="60980"/>
                        <a14:foregroundMark x1="18021" y1="60980" x2="11943" y2="61078"/>
                        <a14:foregroundMark x1="13145" y1="60196" x2="7703" y2="62353"/>
                        <a14:foregroundMark x1="7703" y1="62353" x2="3039" y2="72353"/>
                        <a14:foregroundMark x1="3039" y1="72353" x2="15265" y2="73431"/>
                        <a14:foregroundMark x1="15265" y1="73431" x2="14558" y2="62745"/>
                        <a14:foregroundMark x1="14558" y1="62745" x2="10459" y2="62353"/>
                        <a14:foregroundMark x1="9682" y1="66765" x2="7491" y2="80980"/>
                        <a14:foregroundMark x1="7491" y1="80980" x2="14841" y2="69902"/>
                        <a14:foregroundMark x1="14841" y1="69902" x2="8127" y2="67843"/>
                        <a14:foregroundMark x1="8127" y1="67843" x2="6855" y2="68529"/>
                        <a14:foregroundMark x1="7067" y1="77255" x2="5230" y2="78235"/>
                        <a14:foregroundMark x1="67420" y1="41176" x2="60212" y2="41961"/>
                        <a14:foregroundMark x1="60212" y1="41961" x2="59011" y2="55000"/>
                        <a14:foregroundMark x1="59011" y1="55000" x2="78304" y2="57451"/>
                        <a14:foregroundMark x1="78304" y1="57451" x2="74841" y2="45686"/>
                        <a14:foregroundMark x1="74841" y1="45686" x2="66219" y2="41275"/>
                        <a14:foregroundMark x1="66219" y1="41275" x2="63251" y2="41961"/>
                        <a14:foregroundMark x1="31449" y1="21176" x2="25371" y2="28235"/>
                        <a14:foregroundMark x1="25371" y1="28235" x2="34064" y2="27157"/>
                        <a14:foregroundMark x1="34064" y1="27157" x2="30671" y2="20588"/>
                        <a14:foregroundMark x1="30671" y1="20588" x2="30530" y2="20588"/>
                        <a14:foregroundMark x1="32933" y1="20784" x2="27845" y2="27451"/>
                        <a14:foregroundMark x1="27845" y1="27451" x2="34841" y2="25980"/>
                        <a14:foregroundMark x1="34841" y1="25980" x2="32792" y2="21569"/>
                        <a14:foregroundMark x1="30954" y1="24706" x2="27562" y2="27255"/>
                        <a14:foregroundMark x1="32155" y1="24412" x2="32580" y2="26275"/>
                        <a14:foregroundMark x1="29541" y1="28725" x2="27774" y2="28431"/>
                        <a14:foregroundMark x1="29117" y1="28431" x2="27915" y2="29314"/>
                        <a14:foregroundMark x1="26502" y1="30882" x2="27350" y2="29608"/>
                        <a14:foregroundMark x1="27279" y1="27843" x2="26219" y2="28431"/>
                        <a14:foregroundMark x1="31731" y1="22157" x2="26431" y2="25490"/>
                        <a14:foregroundMark x1="26431" y1="25490" x2="24452" y2="35196"/>
                        <a14:foregroundMark x1="24452" y1="35196" x2="31802" y2="30784"/>
                        <a14:foregroundMark x1="31802" y1="30784" x2="30883" y2="23235"/>
                        <a14:foregroundMark x1="30883" y1="23235" x2="31873" y2="21765"/>
                        <a14:foregroundMark x1="28127" y1="28725" x2="27774" y2="30784"/>
                        <a14:backgroundMark x1="40353" y1="7157" x2="10530" y2="6667"/>
                        <a14:backgroundMark x1="10530" y1="6667" x2="4735" y2="11176"/>
                        <a14:backgroundMark x1="4735" y1="11176" x2="4554" y2="60283"/>
                        <a14:backgroundMark x1="18041" y1="50587" x2="18445" y2="46961"/>
                        <a14:backgroundMark x1="18445" y1="46961" x2="21447" y2="42754"/>
                        <a14:backgroundMark x1="40589" y1="10598" x2="41131" y2="8922"/>
                        <a14:backgroundMark x1="41131" y1="8922" x2="39576" y2="7549"/>
                        <a14:backgroundMark x1="38799" y1="9706" x2="9258" y2="13431"/>
                        <a14:backgroundMark x1="9258" y1="13431" x2="8410" y2="22451"/>
                        <a14:backgroundMark x1="8410" y1="22451" x2="29182" y2="18982"/>
                        <a14:backgroundMark x1="40500" y1="10667" x2="37880" y2="101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3" t="4854" r="3061" b="5976"/>
          <a:stretch/>
        </p:blipFill>
        <p:spPr>
          <a:xfrm>
            <a:off x="2636814" y="385861"/>
            <a:ext cx="8716986" cy="59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9FB639A-9619-F6FB-ABF7-C452A01957EA}"/>
              </a:ext>
            </a:extLst>
          </p:cNvPr>
          <p:cNvSpPr/>
          <p:nvPr/>
        </p:nvSpPr>
        <p:spPr>
          <a:xfrm>
            <a:off x="147066" y="144018"/>
            <a:ext cx="6107429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8F14A7-7D8A-1677-41D3-335B157207CF}"/>
              </a:ext>
            </a:extLst>
          </p:cNvPr>
          <p:cNvSpPr/>
          <p:nvPr/>
        </p:nvSpPr>
        <p:spPr>
          <a:xfrm>
            <a:off x="351282" y="1476756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INTRODUCCIÓN</a:t>
            </a:r>
            <a:endParaRPr lang="es-ES" sz="2400"/>
          </a:p>
        </p:txBody>
      </p:sp>
      <p:pic>
        <p:nvPicPr>
          <p:cNvPr id="15" name="Gráfico 14" descr="Libro abierto contorno">
            <a:extLst>
              <a:ext uri="{FF2B5EF4-FFF2-40B4-BE49-F238E27FC236}">
                <a16:creationId xmlns:a16="http://schemas.microsoft.com/office/drawing/2014/main" id="{7F6BF00F-58B9-E2A6-475D-4362C74B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312" y="1556004"/>
            <a:ext cx="521988" cy="521988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B318170-3567-7D68-AD4A-4D92E83C1234}"/>
              </a:ext>
            </a:extLst>
          </p:cNvPr>
          <p:cNvSpPr/>
          <p:nvPr/>
        </p:nvSpPr>
        <p:spPr>
          <a:xfrm>
            <a:off x="351282" y="2504694"/>
            <a:ext cx="5263134" cy="647700"/>
          </a:xfrm>
          <a:prstGeom prst="roundRect">
            <a:avLst/>
          </a:prstGeom>
          <a:solidFill>
            <a:srgbClr val="E97132">
              <a:alpha val="8980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DATOS USADOS</a:t>
            </a:r>
            <a:endParaRPr lang="es-ES" sz="2400"/>
          </a:p>
        </p:txBody>
      </p:sp>
      <p:pic>
        <p:nvPicPr>
          <p:cNvPr id="18" name="Gráfico 17" descr="Base de datos contorno">
            <a:extLst>
              <a:ext uri="{FF2B5EF4-FFF2-40B4-BE49-F238E27FC236}">
                <a16:creationId xmlns:a16="http://schemas.microsoft.com/office/drawing/2014/main" id="{261106FE-6202-00F0-D484-5DED17188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1312" y="2611374"/>
            <a:ext cx="521988" cy="43366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6CFA4F0-DB92-3047-0CC4-83E29A26163B}"/>
              </a:ext>
            </a:extLst>
          </p:cNvPr>
          <p:cNvSpPr/>
          <p:nvPr/>
        </p:nvSpPr>
        <p:spPr>
          <a:xfrm>
            <a:off x="351282" y="3532632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METODOLOGÍA</a:t>
            </a:r>
            <a:endParaRPr lang="es-ES" sz="2400"/>
          </a:p>
        </p:txBody>
      </p:sp>
      <p:pic>
        <p:nvPicPr>
          <p:cNvPr id="20" name="Gráfico 19" descr="Engranajes contorno">
            <a:extLst>
              <a:ext uri="{FF2B5EF4-FFF2-40B4-BE49-F238E27FC236}">
                <a16:creationId xmlns:a16="http://schemas.microsoft.com/office/drawing/2014/main" id="{012F8F8B-172B-5099-C125-54C7DBE97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312" y="3593592"/>
            <a:ext cx="521988" cy="521988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C0BFFE5-3ADF-1564-807C-483A31D35605}"/>
              </a:ext>
            </a:extLst>
          </p:cNvPr>
          <p:cNvSpPr/>
          <p:nvPr/>
        </p:nvSpPr>
        <p:spPr>
          <a:xfrm>
            <a:off x="351282" y="4560570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RESULTADOS</a:t>
            </a:r>
            <a:endParaRPr lang="es-ES" sz="2400"/>
          </a:p>
        </p:txBody>
      </p:sp>
      <p:pic>
        <p:nvPicPr>
          <p:cNvPr id="23" name="Gráfico 22" descr="Presentación con gráfico de barras contorno">
            <a:extLst>
              <a:ext uri="{FF2B5EF4-FFF2-40B4-BE49-F238E27FC236}">
                <a16:creationId xmlns:a16="http://schemas.microsoft.com/office/drawing/2014/main" id="{88E479B2-083B-298F-A3AE-ACE5F50A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91312" y="4639818"/>
            <a:ext cx="521988" cy="521988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5D4A085-E067-0624-8256-BB68C7595842}"/>
              </a:ext>
            </a:extLst>
          </p:cNvPr>
          <p:cNvSpPr/>
          <p:nvPr/>
        </p:nvSpPr>
        <p:spPr>
          <a:xfrm>
            <a:off x="351282" y="5588508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CONCLUSIONES</a:t>
            </a:r>
            <a:endParaRPr lang="es-ES" sz="2400"/>
          </a:p>
        </p:txBody>
      </p:sp>
      <p:pic>
        <p:nvPicPr>
          <p:cNvPr id="25" name="Gráfico 24" descr="Diana contorno">
            <a:extLst>
              <a:ext uri="{FF2B5EF4-FFF2-40B4-BE49-F238E27FC236}">
                <a16:creationId xmlns:a16="http://schemas.microsoft.com/office/drawing/2014/main" id="{39A4B704-295E-01B1-D3B7-5F5679F3F8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1312" y="5667756"/>
            <a:ext cx="521988" cy="521988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3EDE895-FE3C-81CB-5B4D-10003090CC88}"/>
              </a:ext>
            </a:extLst>
          </p:cNvPr>
          <p:cNvSpPr/>
          <p:nvPr/>
        </p:nvSpPr>
        <p:spPr>
          <a:xfrm>
            <a:off x="6254496" y="144018"/>
            <a:ext cx="5790438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6EBB525-1E33-327E-5E08-6EBE1E198A13}"/>
              </a:ext>
            </a:extLst>
          </p:cNvPr>
          <p:cNvSpPr txBox="1"/>
          <p:nvPr/>
        </p:nvSpPr>
        <p:spPr>
          <a:xfrm>
            <a:off x="351282" y="517196"/>
            <a:ext cx="218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pic>
        <p:nvPicPr>
          <p:cNvPr id="3" name="Gráfico 2" descr="Manzana de una ciudad">
            <a:extLst>
              <a:ext uri="{FF2B5EF4-FFF2-40B4-BE49-F238E27FC236}">
                <a16:creationId xmlns:a16="http://schemas.microsoft.com/office/drawing/2014/main" id="{20C306EB-4B37-2C5D-ED96-F32C09E0DB7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8861" t="31627" r="8945" b="31429"/>
          <a:stretch/>
        </p:blipFill>
        <p:spPr>
          <a:xfrm>
            <a:off x="6254496" y="4480560"/>
            <a:ext cx="5790437" cy="223342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153DAEC-0EFF-9A77-A26D-84F0E90D1D5D}"/>
              </a:ext>
            </a:extLst>
          </p:cNvPr>
          <p:cNvSpPr txBox="1"/>
          <p:nvPr/>
        </p:nvSpPr>
        <p:spPr>
          <a:xfrm>
            <a:off x="6710934" y="1021366"/>
            <a:ext cx="512978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CONTENIDOS</a:t>
            </a:r>
          </a:p>
          <a:p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PRIVACIDAD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C1ED56-2469-08FC-7624-E63CAA13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>
                <a:solidFill>
                  <a:schemeClr val="accent2"/>
                </a:solidFill>
              </a:rPr>
              <a:t>4</a:t>
            </a:fld>
            <a:endParaRPr lang="es-E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59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1900104-1568-CACE-CCC0-B95C11476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" b="6942"/>
          <a:stretch/>
        </p:blipFill>
        <p:spPr bwMode="auto">
          <a:xfrm>
            <a:off x="1149970" y="4890042"/>
            <a:ext cx="2610804" cy="8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02C272-8B75-BC85-63B1-8C99CB50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40</a:t>
            </a:fld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0E4C683-CD9F-9028-97B4-1DC1D2C1C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407" y="1408905"/>
            <a:ext cx="3197931" cy="31979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A426DCD-D55D-C469-6AE1-1A5D8117EC06}"/>
              </a:ext>
            </a:extLst>
          </p:cNvPr>
          <p:cNvSpPr txBox="1"/>
          <p:nvPr/>
        </p:nvSpPr>
        <p:spPr>
          <a:xfrm>
            <a:off x="622999" y="4489932"/>
            <a:ext cx="375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hlinkClick r:id="rId4"/>
              </a:rPr>
              <a:t>https://qrco.de/mapavlc</a:t>
            </a:r>
            <a:endParaRPr lang="es-ES" sz="2000" b="1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3430DF-69D7-C9A9-0292-AAE64C093532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3A1D83A-6BE6-DB7D-F3FB-4305DF606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5795" y="592853"/>
            <a:ext cx="5977730" cy="5553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182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564D-8DE4-ADDC-95B7-A7D18DFBE62D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0F72F0-3D1B-A8B3-7CB9-5963490D7A2E}"/>
              </a:ext>
            </a:extLst>
          </p:cNvPr>
          <p:cNvSpPr txBox="1"/>
          <p:nvPr/>
        </p:nvSpPr>
        <p:spPr>
          <a:xfrm>
            <a:off x="690139" y="1282675"/>
            <a:ext cx="600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Veamos si hemos cumplido los </a:t>
            </a:r>
            <a:r>
              <a:rPr lang="es-ES" sz="2400" b="1"/>
              <a:t>objetivos</a:t>
            </a:r>
            <a:r>
              <a:rPr lang="es-ES" sz="2400"/>
              <a:t>: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B3C412-E3B2-A4C7-34D5-728FEED670C2}"/>
              </a:ext>
            </a:extLst>
          </p:cNvPr>
          <p:cNvSpPr txBox="1"/>
          <p:nvPr/>
        </p:nvSpPr>
        <p:spPr>
          <a:xfrm>
            <a:off x="994441" y="2309133"/>
            <a:ext cx="912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Identificar y recopilar datos </a:t>
            </a:r>
            <a:r>
              <a:rPr lang="es-E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utilizando técnicas automáticas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CDD1B1-C3E0-A250-1920-001D245E093F}"/>
              </a:ext>
            </a:extLst>
          </p:cNvPr>
          <p:cNvSpPr txBox="1"/>
          <p:nvPr/>
        </p:nvSpPr>
        <p:spPr>
          <a:xfrm>
            <a:off x="928538" y="3289424"/>
            <a:ext cx="912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Explorar</a:t>
            </a:r>
            <a:r>
              <a:rPr lang="es-E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datos reales y hacer un </a:t>
            </a:r>
            <a:r>
              <a:rPr lang="es-ES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análisis</a:t>
            </a:r>
            <a:r>
              <a:rPr lang="es-E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preliminar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9635AD-9981-60E4-5EFF-BF5C1FC78121}"/>
              </a:ext>
            </a:extLst>
          </p:cNvPr>
          <p:cNvSpPr txBox="1"/>
          <p:nvPr/>
        </p:nvSpPr>
        <p:spPr>
          <a:xfrm>
            <a:off x="994441" y="4269716"/>
            <a:ext cx="912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Emplear técnicas de </a:t>
            </a:r>
            <a:r>
              <a:rPr lang="es-ES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procesamiento de lenguaje natural </a:t>
            </a:r>
            <a:r>
              <a:rPr lang="es-E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 </a:t>
            </a:r>
            <a:r>
              <a:rPr lang="es-ES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Web </a:t>
            </a:r>
            <a:r>
              <a:rPr lang="es-ES" b="1" i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Scraping</a:t>
            </a:r>
            <a:endParaRPr lang="es-ES" b="1" i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5C80C5-7004-26CE-70D3-DA2DC5E4F061}"/>
              </a:ext>
            </a:extLst>
          </p:cNvPr>
          <p:cNvSpPr txBox="1"/>
          <p:nvPr/>
        </p:nvSpPr>
        <p:spPr>
          <a:xfrm>
            <a:off x="994441" y="5250008"/>
            <a:ext cx="912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Usar herramientas de control de versiones: </a:t>
            </a:r>
            <a:r>
              <a:rPr lang="es-ES" b="1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GitHub</a:t>
            </a:r>
          </a:p>
        </p:txBody>
      </p:sp>
      <p:pic>
        <p:nvPicPr>
          <p:cNvPr id="1026" name="Picture 2" descr="ilustración verde de la lista de verificación sobre fondo blanco - tick verde fotografías e imágenes de stock">
            <a:extLst>
              <a:ext uri="{FF2B5EF4-FFF2-40B4-BE49-F238E27FC236}">
                <a16:creationId xmlns:a16="http://schemas.microsoft.com/office/drawing/2014/main" id="{C75554B2-816F-C8D2-70BE-6F81C54F8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84" y="1933343"/>
            <a:ext cx="877710" cy="87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lustración verde de la lista de verificación sobre fondo blanco - tick verde fotografías e imágenes de stock">
            <a:extLst>
              <a:ext uri="{FF2B5EF4-FFF2-40B4-BE49-F238E27FC236}">
                <a16:creationId xmlns:a16="http://schemas.microsoft.com/office/drawing/2014/main" id="{405988E0-883A-35E3-9838-02CB45CEE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36" y="2941714"/>
            <a:ext cx="877710" cy="87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lustración verde de la lista de verificación sobre fondo blanco - tick verde fotografías e imágenes de stock">
            <a:extLst>
              <a:ext uri="{FF2B5EF4-FFF2-40B4-BE49-F238E27FC236}">
                <a16:creationId xmlns:a16="http://schemas.microsoft.com/office/drawing/2014/main" id="{0313054D-334C-8119-FC3E-23A6D0AE2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14" y="3909834"/>
            <a:ext cx="877710" cy="87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lustración verde de la lista de verificación sobre fondo blanco - tick verde fotografías e imágenes de stock">
            <a:extLst>
              <a:ext uri="{FF2B5EF4-FFF2-40B4-BE49-F238E27FC236}">
                <a16:creationId xmlns:a16="http://schemas.microsoft.com/office/drawing/2014/main" id="{4E0F39A3-844E-F87F-C51A-E9A786FB7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69" y="4879041"/>
            <a:ext cx="877710" cy="87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6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564D-8DE4-ADDC-95B7-A7D18DFBE62D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B3C412-E3B2-A4C7-34D5-728FEED670C2}"/>
              </a:ext>
            </a:extLst>
          </p:cNvPr>
          <p:cNvSpPr txBox="1"/>
          <p:nvPr/>
        </p:nvSpPr>
        <p:spPr>
          <a:xfrm>
            <a:off x="626694" y="1456012"/>
            <a:ext cx="6285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>
                <a:highlight>
                  <a:srgbClr val="FFFFFF"/>
                </a:highlight>
                <a:latin typeface="Arial" panose="020B0604020202020204" pitchFamily="34" charset="0"/>
              </a:rPr>
              <a:t>Clasificar los distritos </a:t>
            </a:r>
            <a:r>
              <a:rPr lang="es-ES" sz="2400">
                <a:highlight>
                  <a:srgbClr val="FFFFFF"/>
                </a:highlight>
              </a:rPr>
              <a:t>según su tipología y características.</a:t>
            </a:r>
            <a:endParaRPr lang="es-ES" sz="2400" b="0" i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6" name="Picture 2" descr="ilustración verde de la lista de verificación sobre fondo blanco - tick verde fotografías e imágenes de stock">
            <a:extLst>
              <a:ext uri="{FF2B5EF4-FFF2-40B4-BE49-F238E27FC236}">
                <a16:creationId xmlns:a16="http://schemas.microsoft.com/office/drawing/2014/main" id="{361338F2-4476-2CE0-5F46-808557F08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47" y="2465728"/>
            <a:ext cx="877710" cy="87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1B1AB1A-C16C-E23A-3A81-1F84ADD4B886}"/>
              </a:ext>
            </a:extLst>
          </p:cNvPr>
          <p:cNvSpPr txBox="1"/>
          <p:nvPr/>
        </p:nvSpPr>
        <p:spPr>
          <a:xfrm>
            <a:off x="626694" y="2771875"/>
            <a:ext cx="361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>
                <a:highlight>
                  <a:srgbClr val="FFFFFF"/>
                </a:highlight>
                <a:latin typeface="Arial" panose="020B0604020202020204" pitchFamily="34" charset="0"/>
              </a:rPr>
              <a:t>7 modelos de Lenguaje</a:t>
            </a:r>
            <a:endParaRPr lang="es-ES" b="0" i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B6637C-D7C2-34C8-9FB8-7318AD0EFFB8}"/>
              </a:ext>
            </a:extLst>
          </p:cNvPr>
          <p:cNvSpPr txBox="1"/>
          <p:nvPr/>
        </p:nvSpPr>
        <p:spPr>
          <a:xfrm>
            <a:off x="626694" y="3539224"/>
            <a:ext cx="332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 modelos de Reglas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A82992-16C2-1D96-B37E-8832EE3911D3}"/>
              </a:ext>
            </a:extLst>
          </p:cNvPr>
          <p:cNvSpPr txBox="1"/>
          <p:nvPr/>
        </p:nvSpPr>
        <p:spPr>
          <a:xfrm>
            <a:off x="626694" y="4195096"/>
            <a:ext cx="516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>
                <a:highlight>
                  <a:srgbClr val="FFFFFF"/>
                </a:highlight>
                <a:latin typeface="Arial" panose="020B0604020202020204" pitchFamily="34" charset="0"/>
              </a:rPr>
              <a:t>La clasificación de un </a:t>
            </a:r>
            <a:r>
              <a:rPr lang="es-ES" b="1">
                <a:highlight>
                  <a:srgbClr val="FFFFFF"/>
                </a:highlight>
                <a:latin typeface="Arial" panose="020B0604020202020204" pitchFamily="34" charset="0"/>
              </a:rPr>
              <a:t>experto</a:t>
            </a:r>
            <a:endParaRPr lang="es-ES" b="1" i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15" name="Picture 2" descr="ilustración verde de la lista de verificación sobre fondo blanco - tick verde fotografías e imágenes de stock">
            <a:extLst>
              <a:ext uri="{FF2B5EF4-FFF2-40B4-BE49-F238E27FC236}">
                <a16:creationId xmlns:a16="http://schemas.microsoft.com/office/drawing/2014/main" id="{6DECA72D-99B5-531F-14E0-60FA9342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47" y="3231500"/>
            <a:ext cx="877710" cy="87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24B4A8D-D63B-320E-DE8A-5C13BBD8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69" b="99766" l="3759" r="93484">
                        <a14:foregroundMark x1="14160" y1="21094" x2="6266" y2="13984"/>
                        <a14:foregroundMark x1="6266" y1="13984" x2="15163" y2="3047"/>
                        <a14:foregroundMark x1="15163" y1="3047" x2="30201" y2="781"/>
                        <a14:foregroundMark x1="30201" y1="781" x2="41353" y2="9688"/>
                        <a14:foregroundMark x1="41353" y1="9688" x2="27318" y2="17500"/>
                        <a14:foregroundMark x1="27318" y1="17500" x2="13659" y2="21250"/>
                        <a14:foregroundMark x1="13659" y1="21250" x2="13659" y2="21250"/>
                        <a14:foregroundMark x1="23308" y1="3359" x2="26692" y2="11406"/>
                        <a14:foregroundMark x1="26692" y1="11406" x2="26065" y2="3281"/>
                        <a14:foregroundMark x1="26065" y1="3281" x2="18797" y2="2969"/>
                        <a14:foregroundMark x1="87970" y1="56094" x2="93484" y2="95000"/>
                        <a14:foregroundMark x1="93484" y1="95000" x2="89098" y2="99766"/>
                        <a14:foregroundMark x1="3759" y1="94453" x2="11905" y2="9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93644" y="2251195"/>
            <a:ext cx="2281881" cy="362203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A786A5E-67C6-7BAB-4BBA-F2C6DDC59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32" b="99758" l="1316" r="98887">
                        <a14:foregroundMark x1="48381" y1="11743" x2="65992" y2="3632"/>
                        <a14:foregroundMark x1="65992" y1="3632" x2="72571" y2="10775"/>
                        <a14:foregroundMark x1="8907" y1="78692" x2="1619" y2="98910"/>
                        <a14:foregroundMark x1="90385" y1="65133" x2="98887" y2="81598"/>
                        <a14:foregroundMark x1="98887" y1="81598" x2="98887" y2="81598"/>
                        <a14:foregroundMark x1="35628" y1="47821" x2="35628" y2="47821"/>
                        <a14:foregroundMark x1="43117" y1="48910" x2="43117" y2="48910"/>
                        <a14:foregroundMark x1="40688" y1="46852" x2="42915" y2="46852"/>
                        <a14:foregroundMark x1="10324" y1="98547" x2="9615" y2="98547"/>
                        <a14:foregroundMark x1="10526" y1="99395" x2="5972" y2="99395"/>
                        <a14:foregroundMark x1="6478" y1="99758" x2="4555" y2="99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5412" y="3018879"/>
            <a:ext cx="3414166" cy="2854353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09BB7674-7AE8-E886-F8FF-F0BAE1584B49}"/>
              </a:ext>
            </a:extLst>
          </p:cNvPr>
          <p:cNvGrpSpPr/>
          <p:nvPr/>
        </p:nvGrpSpPr>
        <p:grpSpPr>
          <a:xfrm>
            <a:off x="7514163" y="-90424"/>
            <a:ext cx="3657421" cy="1829729"/>
            <a:chOff x="7673189" y="-99391"/>
            <a:chExt cx="3657421" cy="1829729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63CDC89C-0A76-00BD-AB4D-B9EDBDB3D01E}"/>
                </a:ext>
              </a:extLst>
            </p:cNvPr>
            <p:cNvCxnSpPr>
              <a:cxnSpLocks/>
            </p:cNvCxnSpPr>
            <p:nvPr/>
          </p:nvCxnSpPr>
          <p:spPr>
            <a:xfrm>
              <a:off x="8475525" y="-99391"/>
              <a:ext cx="0" cy="1253259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5E9B8099-9855-02C5-B294-192AE876B09D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451" y="-99391"/>
              <a:ext cx="0" cy="1253259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F5D915EE-17A3-D524-AA51-C648DBADB97F}"/>
                </a:ext>
              </a:extLst>
            </p:cNvPr>
            <p:cNvSpPr/>
            <p:nvPr/>
          </p:nvSpPr>
          <p:spPr>
            <a:xfrm>
              <a:off x="7673189" y="1153868"/>
              <a:ext cx="3657421" cy="576470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>
                  <a:latin typeface="Algerian" panose="04020705040A02060702" pitchFamily="82" charset="0"/>
                </a:rPr>
                <a:t>Reunión de expertos en distritos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9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564D-8DE4-ADDC-95B7-A7D18DFBE62D}"/>
              </a:ext>
            </a:extLst>
          </p:cNvPr>
          <p:cNvSpPr txBox="1">
            <a:spLocks/>
          </p:cNvSpPr>
          <p:nvPr/>
        </p:nvSpPr>
        <p:spPr>
          <a:xfrm>
            <a:off x="527304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0A1021-70E5-4780-8AAE-8DCCD74EEE4E}"/>
              </a:ext>
            </a:extLst>
          </p:cNvPr>
          <p:cNvSpPr txBox="1"/>
          <p:nvPr/>
        </p:nvSpPr>
        <p:spPr>
          <a:xfrm>
            <a:off x="1228056" y="1366584"/>
            <a:ext cx="628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>
                <a:highlight>
                  <a:srgbClr val="FFFFFF"/>
                </a:highlight>
                <a:latin typeface="Arial" panose="020B0604020202020204" pitchFamily="34" charset="0"/>
              </a:rPr>
              <a:t>Algunas cuestiones más:</a:t>
            </a:r>
            <a:endParaRPr lang="es-ES" sz="2400" b="0" i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63FA1D-E884-7542-3416-0690E587EFE9}"/>
              </a:ext>
            </a:extLst>
          </p:cNvPr>
          <p:cNvSpPr txBox="1"/>
          <p:nvPr/>
        </p:nvSpPr>
        <p:spPr>
          <a:xfrm>
            <a:off x="1293958" y="2254372"/>
            <a:ext cx="486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>
                <a:highlight>
                  <a:srgbClr val="FFFFFF"/>
                </a:highlight>
                <a:latin typeface="Arial" panose="020B0604020202020204" pitchFamily="34" charset="0"/>
              </a:rPr>
              <a:t>Pocos datos realmente útiles</a:t>
            </a:r>
            <a:endParaRPr lang="es-ES" b="0" i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13CAD71-0442-3D9C-533C-604B94198EAA}"/>
              </a:ext>
            </a:extLst>
          </p:cNvPr>
          <p:cNvSpPr txBox="1"/>
          <p:nvPr/>
        </p:nvSpPr>
        <p:spPr>
          <a:xfrm>
            <a:off x="1293958" y="2990131"/>
            <a:ext cx="471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>
                <a:highlight>
                  <a:srgbClr val="FFFFFF"/>
                </a:highlight>
                <a:latin typeface="Arial" panose="020B0604020202020204" pitchFamily="34" charset="0"/>
              </a:rPr>
              <a:t>Tarea mayoritariamente subjetiva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7EC2F8-3953-6D21-F032-266C62E16F77}"/>
              </a:ext>
            </a:extLst>
          </p:cNvPr>
          <p:cNvSpPr txBox="1"/>
          <p:nvPr/>
        </p:nvSpPr>
        <p:spPr>
          <a:xfrm>
            <a:off x="1293958" y="3725890"/>
            <a:ext cx="48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>
                <a:highlight>
                  <a:srgbClr val="FFFFFF"/>
                </a:highlight>
                <a:latin typeface="Arial" panose="020B0604020202020204" pitchFamily="34" charset="0"/>
              </a:rPr>
              <a:t>P</a:t>
            </a:r>
            <a:r>
              <a:rPr lang="es-E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roblema de clasificación y denominación: no hay datos etiquetados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4AE789-7172-4759-06E1-C5B43EDADE5B}"/>
              </a:ext>
            </a:extLst>
          </p:cNvPr>
          <p:cNvSpPr txBox="1"/>
          <p:nvPr/>
        </p:nvSpPr>
        <p:spPr>
          <a:xfrm>
            <a:off x="1763514" y="4495966"/>
            <a:ext cx="424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>
                <a:highlight>
                  <a:srgbClr val="FFFFFF"/>
                </a:highlight>
                <a:latin typeface="Arial" panose="020B0604020202020204" pitchFamily="34" charset="0"/>
              </a:rPr>
              <a:t>Elegir etiquetas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Repartir etiquetas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>
                <a:highlight>
                  <a:srgbClr val="FFFFFF"/>
                </a:highlight>
                <a:latin typeface="Arial" panose="020B0604020202020204" pitchFamily="34" charset="0"/>
              </a:rPr>
              <a:t>No hay forma de validar</a:t>
            </a:r>
            <a:endParaRPr lang="es-ES" b="0" i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9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B48575D-2B2B-4BA2-933F-D6F26F704281}"/>
              </a:ext>
            </a:extLst>
          </p:cNvPr>
          <p:cNvSpPr/>
          <p:nvPr/>
        </p:nvSpPr>
        <p:spPr>
          <a:xfrm>
            <a:off x="5065776" y="1252728"/>
            <a:ext cx="6680750" cy="4993094"/>
          </a:xfrm>
          <a:prstGeom prst="roundRect">
            <a:avLst>
              <a:gd name="adj" fmla="val 67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DB9BC3-E479-0CDC-7D56-4C69DC58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44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CBEBD5-6371-5074-8163-85C6BB31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601" y="1432056"/>
            <a:ext cx="3587214" cy="444623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4B250E-9951-E0AA-FAA3-5808DF9F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56" y="1540359"/>
            <a:ext cx="2645039" cy="20272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0542FB1-373C-0EAA-9A19-6A85ACC78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56" y="3741387"/>
            <a:ext cx="2645040" cy="213690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05E45F8-ECAD-6CAF-871A-3D3CB4EB502F}"/>
              </a:ext>
            </a:extLst>
          </p:cNvPr>
          <p:cNvSpPr txBox="1"/>
          <p:nvPr/>
        </p:nvSpPr>
        <p:spPr>
          <a:xfrm>
            <a:off x="534172" y="3217586"/>
            <a:ext cx="3255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En él encontrarás interesantes artículos acerca del desarrollo  del proyecto, así como de los resultados obtenidos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DCA5D11-D012-7251-F987-71B24BD758DC}"/>
              </a:ext>
            </a:extLst>
          </p:cNvPr>
          <p:cNvSpPr txBox="1">
            <a:spLocks/>
          </p:cNvSpPr>
          <p:nvPr/>
        </p:nvSpPr>
        <p:spPr>
          <a:xfrm>
            <a:off x="366540" y="41021"/>
            <a:ext cx="61681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POR ÚLTIMO. . 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51BD0A8-E2A1-E665-7CFB-DC7EBD02E762}"/>
              </a:ext>
            </a:extLst>
          </p:cNvPr>
          <p:cNvSpPr txBox="1"/>
          <p:nvPr/>
        </p:nvSpPr>
        <p:spPr>
          <a:xfrm>
            <a:off x="534172" y="1603308"/>
            <a:ext cx="3476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/>
              <a:t>¡No olvides echarle un ojo a nuestro blog!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158AC9F-DE10-049C-8024-8677043CE5FA}"/>
              </a:ext>
            </a:extLst>
          </p:cNvPr>
          <p:cNvGrpSpPr/>
          <p:nvPr/>
        </p:nvGrpSpPr>
        <p:grpSpPr>
          <a:xfrm>
            <a:off x="445474" y="5204452"/>
            <a:ext cx="3964846" cy="991305"/>
            <a:chOff x="312838" y="4759039"/>
            <a:chExt cx="3964846" cy="991305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25681363-4055-A860-8B1E-0EC78AAFD129}"/>
                </a:ext>
              </a:extLst>
            </p:cNvPr>
            <p:cNvSpPr/>
            <p:nvPr/>
          </p:nvSpPr>
          <p:spPr>
            <a:xfrm>
              <a:off x="312838" y="4759039"/>
              <a:ext cx="3964846" cy="991305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1822ECD-A081-2F25-97E3-E8FF76C1EBB4}"/>
                </a:ext>
              </a:extLst>
            </p:cNvPr>
            <p:cNvSpPr txBox="1"/>
            <p:nvPr/>
          </p:nvSpPr>
          <p:spPr>
            <a:xfrm>
              <a:off x="363943" y="5054637"/>
              <a:ext cx="382391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000" b="1"/>
                <a:t>consultatubarrio.blogspot.com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15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B990E60-E60B-AAA1-C401-1F3C4EE27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" b="10093"/>
          <a:stretch/>
        </p:blipFill>
        <p:spPr>
          <a:xfrm>
            <a:off x="897387" y="977358"/>
            <a:ext cx="10456413" cy="588064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03C790-9AC8-6091-CBFF-4A5FFA30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EFABD24-C0AC-44BA-A5ED-AAAEEC90575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8DC49FA-4BD0-A4EE-0BB8-162345BFD5C0}"/>
              </a:ext>
            </a:extLst>
          </p:cNvPr>
          <p:cNvSpPr txBox="1">
            <a:spLocks/>
          </p:cNvSpPr>
          <p:nvPr/>
        </p:nvSpPr>
        <p:spPr>
          <a:xfrm>
            <a:off x="366540" y="41021"/>
            <a:ext cx="9756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¡ÚNETE A NUESTRA COMUNIDAD!</a:t>
            </a:r>
          </a:p>
        </p:txBody>
      </p:sp>
    </p:spTree>
    <p:extLst>
      <p:ext uri="{BB962C8B-B14F-4D97-AF65-F5344CB8AC3E}">
        <p14:creationId xmlns:p14="http://schemas.microsoft.com/office/powerpoint/2010/main" val="2373718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AE8A67-663E-2667-F3F5-7218A378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46</a:t>
            </a:fld>
            <a:endParaRPr lang="es-ES"/>
          </a:p>
        </p:txBody>
      </p:sp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B57A56F-BE8F-5704-4C95-3DF1D7A9D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7" r="8417"/>
          <a:stretch/>
        </p:blipFill>
        <p:spPr>
          <a:xfrm>
            <a:off x="656344" y="0"/>
            <a:ext cx="10879311" cy="64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92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 descr="Manzana de una ciudad">
            <a:extLst>
              <a:ext uri="{FF2B5EF4-FFF2-40B4-BE49-F238E27FC236}">
                <a16:creationId xmlns:a16="http://schemas.microsoft.com/office/drawing/2014/main" id="{3CBE9C01-82FD-3B39-DDFB-F15B1FD8C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02" t="29967" b="32202"/>
          <a:stretch/>
        </p:blipFill>
        <p:spPr>
          <a:xfrm>
            <a:off x="0" y="3730752"/>
            <a:ext cx="7048501" cy="3127248"/>
          </a:xfrm>
          <a:prstGeom prst="rect">
            <a:avLst/>
          </a:prstGeom>
        </p:spPr>
      </p:pic>
      <p:pic>
        <p:nvPicPr>
          <p:cNvPr id="10" name="Gráfico 9" descr="Manzana de una ciudad">
            <a:extLst>
              <a:ext uri="{FF2B5EF4-FFF2-40B4-BE49-F238E27FC236}">
                <a16:creationId xmlns:a16="http://schemas.microsoft.com/office/drawing/2014/main" id="{F66FF8C3-9584-156B-1DE1-9490EED2D6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830" t="33639" b="32889"/>
          <a:stretch/>
        </p:blipFill>
        <p:spPr>
          <a:xfrm>
            <a:off x="11182350" y="3877246"/>
            <a:ext cx="1009650" cy="1819275"/>
          </a:xfrm>
          <a:prstGeom prst="rect">
            <a:avLst/>
          </a:prstGeom>
        </p:spPr>
      </p:pic>
      <p:pic>
        <p:nvPicPr>
          <p:cNvPr id="6" name="Gráfico 5" descr="Manzana urbana con varios edificios, rascacielos y árboles">
            <a:extLst>
              <a:ext uri="{FF2B5EF4-FFF2-40B4-BE49-F238E27FC236}">
                <a16:creationId xmlns:a16="http://schemas.microsoft.com/office/drawing/2014/main" id="{7217146A-C1D9-6A1B-2AEA-07D47A1A16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894" b="25010"/>
          <a:stretch/>
        </p:blipFill>
        <p:spPr>
          <a:xfrm>
            <a:off x="5334000" y="310896"/>
            <a:ext cx="6858000" cy="654710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4FCC138-499B-7625-8DE8-306856731316}"/>
              </a:ext>
            </a:extLst>
          </p:cNvPr>
          <p:cNvSpPr/>
          <p:nvPr/>
        </p:nvSpPr>
        <p:spPr>
          <a:xfrm>
            <a:off x="0" y="4242913"/>
            <a:ext cx="1444752" cy="859536"/>
          </a:xfrm>
          <a:prstGeom prst="rect">
            <a:avLst/>
          </a:prstGeom>
          <a:solidFill>
            <a:srgbClr val="E97132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1C5E935-47EC-8AE5-6FBD-D5A21F81930C}"/>
              </a:ext>
            </a:extLst>
          </p:cNvPr>
          <p:cNvSpPr/>
          <p:nvPr/>
        </p:nvSpPr>
        <p:spPr>
          <a:xfrm>
            <a:off x="10747248" y="4242913"/>
            <a:ext cx="1444752" cy="859536"/>
          </a:xfrm>
          <a:prstGeom prst="rect">
            <a:avLst/>
          </a:prstGeom>
          <a:solidFill>
            <a:srgbClr val="E97132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1F46D3-8649-D9BC-F25E-6704C2714802}"/>
              </a:ext>
            </a:extLst>
          </p:cNvPr>
          <p:cNvSpPr/>
          <p:nvPr/>
        </p:nvSpPr>
        <p:spPr>
          <a:xfrm>
            <a:off x="1326642" y="3438241"/>
            <a:ext cx="9538716" cy="2468880"/>
          </a:xfrm>
          <a:prstGeom prst="roundRect">
            <a:avLst/>
          </a:prstGeom>
          <a:solidFill>
            <a:srgbClr val="E97132">
              <a:alpha val="8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b="1">
                <a:latin typeface="Arial" panose="020B0604020202020204" pitchFamily="34" charset="0"/>
                <a:cs typeface="Arial" panose="020B0604020202020204" pitchFamily="34" charset="0"/>
              </a:rPr>
              <a:t>CLASIFICACIÓN DE DISTRITOS DE VALENCIA</a:t>
            </a:r>
          </a:p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355A5A-B000-10AB-1F83-6B77FAA3039A}"/>
              </a:ext>
            </a:extLst>
          </p:cNvPr>
          <p:cNvSpPr txBox="1"/>
          <p:nvPr/>
        </p:nvSpPr>
        <p:spPr>
          <a:xfrm>
            <a:off x="461121" y="981465"/>
            <a:ext cx="1795574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Isaac Martí</a:t>
            </a:r>
          </a:p>
          <a:p>
            <a:endParaRPr lang="es-ES" sz="800"/>
          </a:p>
          <a:p>
            <a:r>
              <a:rPr lang="es-ES"/>
              <a:t>Jesús Martínez</a:t>
            </a:r>
          </a:p>
          <a:p>
            <a:endParaRPr lang="es-ES" sz="800"/>
          </a:p>
          <a:p>
            <a:r>
              <a:rPr lang="es-ES"/>
              <a:t>Samuel Ortega</a:t>
            </a:r>
          </a:p>
          <a:p>
            <a:endParaRPr lang="es-ES" sz="800"/>
          </a:p>
          <a:p>
            <a:r>
              <a:rPr lang="es-ES"/>
              <a:t>Carlos Sánchez</a:t>
            </a:r>
          </a:p>
          <a:p>
            <a:endParaRPr lang="es-ES" sz="800"/>
          </a:p>
          <a:p>
            <a:r>
              <a:rPr lang="es-ES"/>
              <a:t>Pablo Vicente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A89198-05E9-AE99-058E-8446B212DC4C}"/>
              </a:ext>
            </a:extLst>
          </p:cNvPr>
          <p:cNvSpPr txBox="1"/>
          <p:nvPr/>
        </p:nvSpPr>
        <p:spPr>
          <a:xfrm>
            <a:off x="461121" y="612133"/>
            <a:ext cx="179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/>
              <a:t>Autores</a:t>
            </a:r>
            <a:r>
              <a:rPr lang="es-ES"/>
              <a:t>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A6206A-D696-D20B-E929-6289BF863077}"/>
              </a:ext>
            </a:extLst>
          </p:cNvPr>
          <p:cNvSpPr txBox="1"/>
          <p:nvPr/>
        </p:nvSpPr>
        <p:spPr>
          <a:xfrm>
            <a:off x="3125608" y="612133"/>
            <a:ext cx="269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/>
              <a:t>Con la colaboración de</a:t>
            </a:r>
            <a:r>
              <a:rPr lang="es-ES"/>
              <a:t>:</a:t>
            </a:r>
          </a:p>
        </p:txBody>
      </p:sp>
      <p:pic>
        <p:nvPicPr>
          <p:cNvPr id="2050" name="Picture 2" descr="Manual de Identidad Visual - valgrAI">
            <a:extLst>
              <a:ext uri="{FF2B5EF4-FFF2-40B4-BE49-F238E27FC236}">
                <a16:creationId xmlns:a16="http://schemas.microsoft.com/office/drawing/2014/main" id="{9901836F-20C0-38F2-DD53-79AD3194D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5599"/>
          <a:stretch/>
        </p:blipFill>
        <p:spPr bwMode="auto">
          <a:xfrm>
            <a:off x="3291737" y="1029124"/>
            <a:ext cx="2226124" cy="7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S EQUIPOS DE LA RED: ARQUEDUM-UV · Red de investigación - pastwomen.net">
            <a:extLst>
              <a:ext uri="{FF2B5EF4-FFF2-40B4-BE49-F238E27FC236}">
                <a16:creationId xmlns:a16="http://schemas.microsoft.com/office/drawing/2014/main" id="{AC934311-6DAC-C3D5-3918-22E3037AF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96" y="1823354"/>
            <a:ext cx="2226124" cy="92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3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66B263F-7D41-8238-8352-2A850B6D3099}"/>
              </a:ext>
            </a:extLst>
          </p:cNvPr>
          <p:cNvSpPr/>
          <p:nvPr/>
        </p:nvSpPr>
        <p:spPr>
          <a:xfrm>
            <a:off x="147066" y="144018"/>
            <a:ext cx="6107429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8F14A7-7D8A-1677-41D3-335B157207CF}"/>
              </a:ext>
            </a:extLst>
          </p:cNvPr>
          <p:cNvSpPr/>
          <p:nvPr/>
        </p:nvSpPr>
        <p:spPr>
          <a:xfrm>
            <a:off x="351282" y="1476756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INTRODUCCIÓN</a:t>
            </a:r>
            <a:endParaRPr lang="es-ES" sz="2400"/>
          </a:p>
        </p:txBody>
      </p:sp>
      <p:pic>
        <p:nvPicPr>
          <p:cNvPr id="15" name="Gráfico 14" descr="Libro abierto contorno">
            <a:extLst>
              <a:ext uri="{FF2B5EF4-FFF2-40B4-BE49-F238E27FC236}">
                <a16:creationId xmlns:a16="http://schemas.microsoft.com/office/drawing/2014/main" id="{7F6BF00F-58B9-E2A6-475D-4362C74BF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12" y="1556004"/>
            <a:ext cx="521988" cy="521988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B318170-3567-7D68-AD4A-4D92E83C1234}"/>
              </a:ext>
            </a:extLst>
          </p:cNvPr>
          <p:cNvSpPr/>
          <p:nvPr/>
        </p:nvSpPr>
        <p:spPr>
          <a:xfrm>
            <a:off x="351282" y="2504694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DATOS USADOS</a:t>
            </a:r>
            <a:endParaRPr lang="es-ES" sz="2400"/>
          </a:p>
        </p:txBody>
      </p:sp>
      <p:pic>
        <p:nvPicPr>
          <p:cNvPr id="18" name="Gráfico 17" descr="Base de datos contorno">
            <a:extLst>
              <a:ext uri="{FF2B5EF4-FFF2-40B4-BE49-F238E27FC236}">
                <a16:creationId xmlns:a16="http://schemas.microsoft.com/office/drawing/2014/main" id="{261106FE-6202-00F0-D484-5DED17188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1312" y="2611374"/>
            <a:ext cx="521988" cy="43366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6CFA4F0-DB92-3047-0CC4-83E29A26163B}"/>
              </a:ext>
            </a:extLst>
          </p:cNvPr>
          <p:cNvSpPr/>
          <p:nvPr/>
        </p:nvSpPr>
        <p:spPr>
          <a:xfrm>
            <a:off x="351282" y="3532632"/>
            <a:ext cx="5263134" cy="647700"/>
          </a:xfrm>
          <a:prstGeom prst="roundRect">
            <a:avLst/>
          </a:prstGeom>
          <a:solidFill>
            <a:srgbClr val="E97132">
              <a:alpha val="8980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METODOLOGÍA</a:t>
            </a:r>
            <a:endParaRPr lang="es-ES" sz="2400"/>
          </a:p>
        </p:txBody>
      </p:sp>
      <p:pic>
        <p:nvPicPr>
          <p:cNvPr id="20" name="Gráfico 19" descr="Engranajes contorno">
            <a:extLst>
              <a:ext uri="{FF2B5EF4-FFF2-40B4-BE49-F238E27FC236}">
                <a16:creationId xmlns:a16="http://schemas.microsoft.com/office/drawing/2014/main" id="{012F8F8B-172B-5099-C125-54C7DBE97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312" y="3593592"/>
            <a:ext cx="521988" cy="521988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C0BFFE5-3ADF-1564-807C-483A31D35605}"/>
              </a:ext>
            </a:extLst>
          </p:cNvPr>
          <p:cNvSpPr/>
          <p:nvPr/>
        </p:nvSpPr>
        <p:spPr>
          <a:xfrm>
            <a:off x="351282" y="4560570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RESULTADOS</a:t>
            </a:r>
            <a:endParaRPr lang="es-ES" sz="2400"/>
          </a:p>
        </p:txBody>
      </p:sp>
      <p:pic>
        <p:nvPicPr>
          <p:cNvPr id="23" name="Gráfico 22" descr="Presentación con gráfico de barras contorno">
            <a:extLst>
              <a:ext uri="{FF2B5EF4-FFF2-40B4-BE49-F238E27FC236}">
                <a16:creationId xmlns:a16="http://schemas.microsoft.com/office/drawing/2014/main" id="{88E479B2-083B-298F-A3AE-ACE5F50A9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91312" y="4639818"/>
            <a:ext cx="521988" cy="521988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5D4A085-E067-0624-8256-BB68C7595842}"/>
              </a:ext>
            </a:extLst>
          </p:cNvPr>
          <p:cNvSpPr/>
          <p:nvPr/>
        </p:nvSpPr>
        <p:spPr>
          <a:xfrm>
            <a:off x="351282" y="5588508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CONCLUSIONES</a:t>
            </a:r>
            <a:endParaRPr lang="es-ES" sz="2400"/>
          </a:p>
        </p:txBody>
      </p:sp>
      <p:pic>
        <p:nvPicPr>
          <p:cNvPr id="25" name="Gráfico 24" descr="Diana contorno">
            <a:extLst>
              <a:ext uri="{FF2B5EF4-FFF2-40B4-BE49-F238E27FC236}">
                <a16:creationId xmlns:a16="http://schemas.microsoft.com/office/drawing/2014/main" id="{39A4B704-295E-01B1-D3B7-5F5679F3F8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91312" y="5667756"/>
            <a:ext cx="521988" cy="521988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3EDE895-FE3C-81CB-5B4D-10003090CC88}"/>
              </a:ext>
            </a:extLst>
          </p:cNvPr>
          <p:cNvSpPr/>
          <p:nvPr/>
        </p:nvSpPr>
        <p:spPr>
          <a:xfrm>
            <a:off x="6254496" y="144018"/>
            <a:ext cx="5790438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6EBB525-1E33-327E-5E08-6EBE1E198A13}"/>
              </a:ext>
            </a:extLst>
          </p:cNvPr>
          <p:cNvSpPr txBox="1"/>
          <p:nvPr/>
        </p:nvSpPr>
        <p:spPr>
          <a:xfrm>
            <a:off x="351282" y="517196"/>
            <a:ext cx="218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pic>
        <p:nvPicPr>
          <p:cNvPr id="4" name="Gráfico 3" descr="Manzana de una ciudad">
            <a:extLst>
              <a:ext uri="{FF2B5EF4-FFF2-40B4-BE49-F238E27FC236}">
                <a16:creationId xmlns:a16="http://schemas.microsoft.com/office/drawing/2014/main" id="{A0F8F07A-FBF1-3F38-304B-60ED8D0A937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8861" t="31627" r="8945" b="31429"/>
          <a:stretch/>
        </p:blipFill>
        <p:spPr>
          <a:xfrm>
            <a:off x="6254496" y="4480560"/>
            <a:ext cx="5790437" cy="22334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670676-7145-619D-1B3E-2ADE0BDB7E55}"/>
              </a:ext>
            </a:extLst>
          </p:cNvPr>
          <p:cNvSpPr txBox="1"/>
          <p:nvPr/>
        </p:nvSpPr>
        <p:spPr>
          <a:xfrm>
            <a:off x="6710934" y="1021366"/>
            <a:ext cx="512978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CONTENIDOS</a:t>
            </a:r>
          </a:p>
          <a:p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 FLUJO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VENTAJAS Y DESVENTAJAS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866C2C-3BC6-7DDD-6ABF-A853A135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>
                <a:solidFill>
                  <a:schemeClr val="accent2"/>
                </a:solidFill>
              </a:rPr>
              <a:t>5</a:t>
            </a:fld>
            <a:endParaRPr lang="es-E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54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FF55632-D89E-0A6E-4108-E498D032F11A}"/>
              </a:ext>
            </a:extLst>
          </p:cNvPr>
          <p:cNvSpPr/>
          <p:nvPr/>
        </p:nvSpPr>
        <p:spPr>
          <a:xfrm>
            <a:off x="147066" y="144018"/>
            <a:ext cx="6107429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8F14A7-7D8A-1677-41D3-335B157207CF}"/>
              </a:ext>
            </a:extLst>
          </p:cNvPr>
          <p:cNvSpPr/>
          <p:nvPr/>
        </p:nvSpPr>
        <p:spPr>
          <a:xfrm>
            <a:off x="351282" y="1476756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INTRODUCCIÓN</a:t>
            </a:r>
            <a:endParaRPr lang="es-ES" sz="2400"/>
          </a:p>
        </p:txBody>
      </p:sp>
      <p:pic>
        <p:nvPicPr>
          <p:cNvPr id="15" name="Gráfico 14" descr="Libro abierto contorno">
            <a:extLst>
              <a:ext uri="{FF2B5EF4-FFF2-40B4-BE49-F238E27FC236}">
                <a16:creationId xmlns:a16="http://schemas.microsoft.com/office/drawing/2014/main" id="{7F6BF00F-58B9-E2A6-475D-4362C74B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312" y="1556004"/>
            <a:ext cx="521988" cy="521988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B318170-3567-7D68-AD4A-4D92E83C1234}"/>
              </a:ext>
            </a:extLst>
          </p:cNvPr>
          <p:cNvSpPr/>
          <p:nvPr/>
        </p:nvSpPr>
        <p:spPr>
          <a:xfrm>
            <a:off x="351282" y="2504694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DATOS USADOS</a:t>
            </a:r>
            <a:endParaRPr lang="es-ES" sz="2400"/>
          </a:p>
        </p:txBody>
      </p:sp>
      <p:pic>
        <p:nvPicPr>
          <p:cNvPr id="18" name="Gráfico 17" descr="Base de datos contorno">
            <a:extLst>
              <a:ext uri="{FF2B5EF4-FFF2-40B4-BE49-F238E27FC236}">
                <a16:creationId xmlns:a16="http://schemas.microsoft.com/office/drawing/2014/main" id="{261106FE-6202-00F0-D484-5DED17188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1312" y="2611374"/>
            <a:ext cx="521988" cy="43366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6CFA4F0-DB92-3047-0CC4-83E29A26163B}"/>
              </a:ext>
            </a:extLst>
          </p:cNvPr>
          <p:cNvSpPr/>
          <p:nvPr/>
        </p:nvSpPr>
        <p:spPr>
          <a:xfrm>
            <a:off x="351282" y="3532632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METODOLOGÍA</a:t>
            </a:r>
            <a:endParaRPr lang="es-ES" sz="2400"/>
          </a:p>
        </p:txBody>
      </p:sp>
      <p:pic>
        <p:nvPicPr>
          <p:cNvPr id="20" name="Gráfico 19" descr="Engranajes contorno">
            <a:extLst>
              <a:ext uri="{FF2B5EF4-FFF2-40B4-BE49-F238E27FC236}">
                <a16:creationId xmlns:a16="http://schemas.microsoft.com/office/drawing/2014/main" id="{012F8F8B-172B-5099-C125-54C7DBE97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312" y="3593592"/>
            <a:ext cx="521988" cy="521988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C0BFFE5-3ADF-1564-807C-483A31D35605}"/>
              </a:ext>
            </a:extLst>
          </p:cNvPr>
          <p:cNvSpPr/>
          <p:nvPr/>
        </p:nvSpPr>
        <p:spPr>
          <a:xfrm>
            <a:off x="351282" y="4560570"/>
            <a:ext cx="5263134" cy="647700"/>
          </a:xfrm>
          <a:prstGeom prst="roundRect">
            <a:avLst/>
          </a:prstGeom>
          <a:solidFill>
            <a:srgbClr val="E97132">
              <a:alpha val="8980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RESULTADOS</a:t>
            </a:r>
            <a:endParaRPr lang="es-ES" sz="2400"/>
          </a:p>
        </p:txBody>
      </p:sp>
      <p:pic>
        <p:nvPicPr>
          <p:cNvPr id="23" name="Gráfico 22" descr="Presentación con gráfico de barras contorno">
            <a:extLst>
              <a:ext uri="{FF2B5EF4-FFF2-40B4-BE49-F238E27FC236}">
                <a16:creationId xmlns:a16="http://schemas.microsoft.com/office/drawing/2014/main" id="{88E479B2-083B-298F-A3AE-ACE5F50A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91312" y="4639818"/>
            <a:ext cx="521988" cy="521988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5D4A085-E067-0624-8256-BB68C7595842}"/>
              </a:ext>
            </a:extLst>
          </p:cNvPr>
          <p:cNvSpPr/>
          <p:nvPr/>
        </p:nvSpPr>
        <p:spPr>
          <a:xfrm>
            <a:off x="351282" y="5588508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CONCLUSIONES</a:t>
            </a:r>
            <a:endParaRPr lang="es-ES" sz="2400"/>
          </a:p>
        </p:txBody>
      </p:sp>
      <p:pic>
        <p:nvPicPr>
          <p:cNvPr id="25" name="Gráfico 24" descr="Diana contorno">
            <a:extLst>
              <a:ext uri="{FF2B5EF4-FFF2-40B4-BE49-F238E27FC236}">
                <a16:creationId xmlns:a16="http://schemas.microsoft.com/office/drawing/2014/main" id="{39A4B704-295E-01B1-D3B7-5F5679F3F8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1312" y="5667756"/>
            <a:ext cx="521988" cy="521988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3EDE895-FE3C-81CB-5B4D-10003090CC88}"/>
              </a:ext>
            </a:extLst>
          </p:cNvPr>
          <p:cNvSpPr/>
          <p:nvPr/>
        </p:nvSpPr>
        <p:spPr>
          <a:xfrm>
            <a:off x="6254496" y="144018"/>
            <a:ext cx="5790438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 descr="Manzana de una ciudad">
            <a:extLst>
              <a:ext uri="{FF2B5EF4-FFF2-40B4-BE49-F238E27FC236}">
                <a16:creationId xmlns:a16="http://schemas.microsoft.com/office/drawing/2014/main" id="{2A67566A-3439-92A3-DE27-89991EFD3D3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8861" t="31627" r="8945" b="31429"/>
          <a:stretch/>
        </p:blipFill>
        <p:spPr>
          <a:xfrm>
            <a:off x="6254496" y="4480560"/>
            <a:ext cx="5790437" cy="223342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6EBB525-1E33-327E-5E08-6EBE1E198A13}"/>
              </a:ext>
            </a:extLst>
          </p:cNvPr>
          <p:cNvSpPr txBox="1"/>
          <p:nvPr/>
        </p:nvSpPr>
        <p:spPr>
          <a:xfrm>
            <a:off x="351282" y="517196"/>
            <a:ext cx="218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B27462-40E9-613C-8F00-DC714313E546}"/>
              </a:ext>
            </a:extLst>
          </p:cNvPr>
          <p:cNvSpPr txBox="1"/>
          <p:nvPr/>
        </p:nvSpPr>
        <p:spPr>
          <a:xfrm>
            <a:off x="6710934" y="1021366"/>
            <a:ext cx="512978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CONTENIDOS</a:t>
            </a:r>
          </a:p>
          <a:p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Y CATEGORÍAS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COMPARACIÓN Y DISCUSIÓN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55F8F9-DA20-CDA0-1928-A46FDC56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>
                <a:solidFill>
                  <a:schemeClr val="accent2"/>
                </a:solidFill>
              </a:rPr>
              <a:t>6</a:t>
            </a:fld>
            <a:endParaRPr lang="es-E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5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9AB21CF-A0FD-5CAE-8460-6DBB4C1CB3A5}"/>
              </a:ext>
            </a:extLst>
          </p:cNvPr>
          <p:cNvSpPr/>
          <p:nvPr/>
        </p:nvSpPr>
        <p:spPr>
          <a:xfrm>
            <a:off x="147066" y="144018"/>
            <a:ext cx="6107429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8F14A7-7D8A-1677-41D3-335B157207CF}"/>
              </a:ext>
            </a:extLst>
          </p:cNvPr>
          <p:cNvSpPr/>
          <p:nvPr/>
        </p:nvSpPr>
        <p:spPr>
          <a:xfrm>
            <a:off x="351282" y="1476756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INTRODUCCIÓN</a:t>
            </a:r>
            <a:endParaRPr lang="es-ES" sz="2400"/>
          </a:p>
        </p:txBody>
      </p:sp>
      <p:pic>
        <p:nvPicPr>
          <p:cNvPr id="15" name="Gráfico 14" descr="Libro abierto contorno">
            <a:extLst>
              <a:ext uri="{FF2B5EF4-FFF2-40B4-BE49-F238E27FC236}">
                <a16:creationId xmlns:a16="http://schemas.microsoft.com/office/drawing/2014/main" id="{7F6BF00F-58B9-E2A6-475D-4362C74BF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312" y="1556004"/>
            <a:ext cx="521988" cy="521988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B318170-3567-7D68-AD4A-4D92E83C1234}"/>
              </a:ext>
            </a:extLst>
          </p:cNvPr>
          <p:cNvSpPr/>
          <p:nvPr/>
        </p:nvSpPr>
        <p:spPr>
          <a:xfrm>
            <a:off x="351282" y="2504694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DATOS USADOS</a:t>
            </a:r>
            <a:endParaRPr lang="es-ES" sz="2400"/>
          </a:p>
        </p:txBody>
      </p:sp>
      <p:pic>
        <p:nvPicPr>
          <p:cNvPr id="18" name="Gráfico 17" descr="Base de datos contorno">
            <a:extLst>
              <a:ext uri="{FF2B5EF4-FFF2-40B4-BE49-F238E27FC236}">
                <a16:creationId xmlns:a16="http://schemas.microsoft.com/office/drawing/2014/main" id="{261106FE-6202-00F0-D484-5DED17188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1312" y="2611374"/>
            <a:ext cx="521988" cy="433660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6CFA4F0-DB92-3047-0CC4-83E29A26163B}"/>
              </a:ext>
            </a:extLst>
          </p:cNvPr>
          <p:cNvSpPr/>
          <p:nvPr/>
        </p:nvSpPr>
        <p:spPr>
          <a:xfrm>
            <a:off x="351282" y="3532632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METODOLOGÍA</a:t>
            </a:r>
            <a:endParaRPr lang="es-ES" sz="2400"/>
          </a:p>
        </p:txBody>
      </p:sp>
      <p:pic>
        <p:nvPicPr>
          <p:cNvPr id="20" name="Gráfico 19" descr="Engranajes contorno">
            <a:extLst>
              <a:ext uri="{FF2B5EF4-FFF2-40B4-BE49-F238E27FC236}">
                <a16:creationId xmlns:a16="http://schemas.microsoft.com/office/drawing/2014/main" id="{012F8F8B-172B-5099-C125-54C7DBE97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312" y="3593592"/>
            <a:ext cx="521988" cy="521988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C0BFFE5-3ADF-1564-807C-483A31D35605}"/>
              </a:ext>
            </a:extLst>
          </p:cNvPr>
          <p:cNvSpPr/>
          <p:nvPr/>
        </p:nvSpPr>
        <p:spPr>
          <a:xfrm>
            <a:off x="351282" y="4560570"/>
            <a:ext cx="5263134" cy="647700"/>
          </a:xfrm>
          <a:prstGeom prst="roundRect">
            <a:avLst/>
          </a:prstGeom>
          <a:solidFill>
            <a:srgbClr val="E97132">
              <a:alpha val="34118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RESULTADOS</a:t>
            </a:r>
            <a:endParaRPr lang="es-ES" sz="2400"/>
          </a:p>
        </p:txBody>
      </p:sp>
      <p:pic>
        <p:nvPicPr>
          <p:cNvPr id="23" name="Gráfico 22" descr="Presentación con gráfico de barras contorno">
            <a:extLst>
              <a:ext uri="{FF2B5EF4-FFF2-40B4-BE49-F238E27FC236}">
                <a16:creationId xmlns:a16="http://schemas.microsoft.com/office/drawing/2014/main" id="{88E479B2-083B-298F-A3AE-ACE5F50A95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91312" y="4639818"/>
            <a:ext cx="521988" cy="521988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5D4A085-E067-0624-8256-BB68C7595842}"/>
              </a:ext>
            </a:extLst>
          </p:cNvPr>
          <p:cNvSpPr/>
          <p:nvPr/>
        </p:nvSpPr>
        <p:spPr>
          <a:xfrm>
            <a:off x="351282" y="5588508"/>
            <a:ext cx="5263134" cy="647700"/>
          </a:xfrm>
          <a:prstGeom prst="roundRect">
            <a:avLst/>
          </a:prstGeom>
          <a:solidFill>
            <a:srgbClr val="E97132">
              <a:alpha val="8980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CONCLUSIONES</a:t>
            </a:r>
            <a:endParaRPr lang="es-ES" sz="2400"/>
          </a:p>
        </p:txBody>
      </p:sp>
      <p:pic>
        <p:nvPicPr>
          <p:cNvPr id="25" name="Gráfico 24" descr="Diana contorno">
            <a:extLst>
              <a:ext uri="{FF2B5EF4-FFF2-40B4-BE49-F238E27FC236}">
                <a16:creationId xmlns:a16="http://schemas.microsoft.com/office/drawing/2014/main" id="{39A4B704-295E-01B1-D3B7-5F5679F3F8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1312" y="5667756"/>
            <a:ext cx="521988" cy="521988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3EDE895-FE3C-81CB-5B4D-10003090CC88}"/>
              </a:ext>
            </a:extLst>
          </p:cNvPr>
          <p:cNvSpPr/>
          <p:nvPr/>
        </p:nvSpPr>
        <p:spPr>
          <a:xfrm>
            <a:off x="6254496" y="144018"/>
            <a:ext cx="5790438" cy="65699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6EBB525-1E33-327E-5E08-6EBE1E198A13}"/>
              </a:ext>
            </a:extLst>
          </p:cNvPr>
          <p:cNvSpPr txBox="1"/>
          <p:nvPr/>
        </p:nvSpPr>
        <p:spPr>
          <a:xfrm>
            <a:off x="351282" y="517196"/>
            <a:ext cx="2182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7C94B4-87FF-BB3E-ACF5-43BB21252EEB}"/>
              </a:ext>
            </a:extLst>
          </p:cNvPr>
          <p:cNvSpPr txBox="1"/>
          <p:nvPr/>
        </p:nvSpPr>
        <p:spPr>
          <a:xfrm>
            <a:off x="6710934" y="1519627"/>
            <a:ext cx="51297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DISTRIBUCIÓN DE CONTENIDOS</a:t>
            </a:r>
          </a:p>
          <a:p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 Y MÉTODOS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 FINAL</a:t>
            </a:r>
          </a:p>
        </p:txBody>
      </p:sp>
      <p:pic>
        <p:nvPicPr>
          <p:cNvPr id="5" name="Gráfico 4" descr="Manzana de una ciudad">
            <a:extLst>
              <a:ext uri="{FF2B5EF4-FFF2-40B4-BE49-F238E27FC236}">
                <a16:creationId xmlns:a16="http://schemas.microsoft.com/office/drawing/2014/main" id="{C4B179DC-F634-B9F9-BCB3-285DBF9490A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8861" t="31627" r="8945" b="31429"/>
          <a:stretch/>
        </p:blipFill>
        <p:spPr>
          <a:xfrm>
            <a:off x="6254496" y="4480560"/>
            <a:ext cx="5790437" cy="2233422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DACA09-CDE5-A0E3-5149-44C10A73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>
                <a:solidFill>
                  <a:schemeClr val="accent2"/>
                </a:solidFill>
              </a:rPr>
              <a:t>7</a:t>
            </a:fld>
            <a:endParaRPr lang="es-E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8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81"/>
            <a:ext cx="3602736" cy="1325563"/>
          </a:xfrm>
        </p:spPr>
        <p:txBody>
          <a:bodyPr/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C960F64-C6F3-3C66-C8F4-BF013BFB41C2}"/>
              </a:ext>
            </a:extLst>
          </p:cNvPr>
          <p:cNvSpPr/>
          <p:nvPr/>
        </p:nvSpPr>
        <p:spPr>
          <a:xfrm>
            <a:off x="576072" y="1608392"/>
            <a:ext cx="3602736" cy="353872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Download Ajuntament de Valencia Logo PNG and Vector (PDF, SVG, Ai, EPS ...">
            <a:extLst>
              <a:ext uri="{FF2B5EF4-FFF2-40B4-BE49-F238E27FC236}">
                <a16:creationId xmlns:a16="http://schemas.microsoft.com/office/drawing/2014/main" id="{579EBD08-08E4-0398-1027-18C31FE89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74" y="3968020"/>
            <a:ext cx="74557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rbnb Logo - Logo, zeichen, emblem, symbol. Geschichte und Bedeutung">
            <a:extLst>
              <a:ext uri="{FF2B5EF4-FFF2-40B4-BE49-F238E27FC236}">
                <a16:creationId xmlns:a16="http://schemas.microsoft.com/office/drawing/2014/main" id="{E3C9F08F-2C81-F461-6EC5-D006BFE1D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4" r="21671"/>
          <a:stretch/>
        </p:blipFill>
        <p:spPr bwMode="auto">
          <a:xfrm>
            <a:off x="1405083" y="2989612"/>
            <a:ext cx="987552" cy="97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omio">
            <a:extLst>
              <a:ext uri="{FF2B5EF4-FFF2-40B4-BE49-F238E27FC236}">
                <a16:creationId xmlns:a16="http://schemas.microsoft.com/office/drawing/2014/main" id="{37865BE5-A086-1A07-DB87-5E95D1C7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72" y="1645496"/>
            <a:ext cx="2014998" cy="7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lencia Secreta, autor en Valencia Secreta">
            <a:extLst>
              <a:ext uri="{FF2B5EF4-FFF2-40B4-BE49-F238E27FC236}">
                <a16:creationId xmlns:a16="http://schemas.microsoft.com/office/drawing/2014/main" id="{25BAFE25-D04F-FB7F-BC87-0482D184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25" y="4197255"/>
            <a:ext cx="763143" cy="7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rthleg (@Northleg) on Flipboard">
            <a:extLst>
              <a:ext uri="{FF2B5EF4-FFF2-40B4-BE49-F238E27FC236}">
                <a16:creationId xmlns:a16="http://schemas.microsoft.com/office/drawing/2014/main" id="{AAD51A02-A244-7D4F-7C90-494843958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14836" r="18018" b="18589"/>
          <a:stretch/>
        </p:blipFill>
        <p:spPr bwMode="auto">
          <a:xfrm>
            <a:off x="795796" y="1810511"/>
            <a:ext cx="987552" cy="11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icio | ALEGRIA REAL ESTATE (ALEGRIA HOLIDAY RENTALS S.L )">
            <a:extLst>
              <a:ext uri="{FF2B5EF4-FFF2-40B4-BE49-F238E27FC236}">
                <a16:creationId xmlns:a16="http://schemas.microsoft.com/office/drawing/2014/main" id="{EF2813BA-34E5-2EDB-07C0-C58D4BDE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3" y="2486692"/>
            <a:ext cx="1537166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D1B5BBB-FF2E-A514-967F-8FF6E4E212B7}"/>
              </a:ext>
            </a:extLst>
          </p:cNvPr>
          <p:cNvSpPr txBox="1">
            <a:spLocks/>
          </p:cNvSpPr>
          <p:nvPr/>
        </p:nvSpPr>
        <p:spPr>
          <a:xfrm>
            <a:off x="855846" y="5493936"/>
            <a:ext cx="3194433" cy="46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Recopilación de datos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15A0C19-8436-30B9-D94C-A0CBFD36F318}"/>
              </a:ext>
            </a:extLst>
          </p:cNvPr>
          <p:cNvSpPr/>
          <p:nvPr/>
        </p:nvSpPr>
        <p:spPr>
          <a:xfrm>
            <a:off x="4483160" y="3195828"/>
            <a:ext cx="877824" cy="466344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1BCF052-5B18-42B8-4482-1FAE31E3C0E0}"/>
              </a:ext>
            </a:extLst>
          </p:cNvPr>
          <p:cNvSpPr/>
          <p:nvPr/>
        </p:nvSpPr>
        <p:spPr>
          <a:xfrm>
            <a:off x="5605808" y="1603015"/>
            <a:ext cx="2203168" cy="353872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FAE63EB-36D3-C4FE-F9FC-1829211803D5}"/>
              </a:ext>
            </a:extLst>
          </p:cNvPr>
          <p:cNvSpPr txBox="1">
            <a:spLocks/>
          </p:cNvSpPr>
          <p:nvPr/>
        </p:nvSpPr>
        <p:spPr>
          <a:xfrm>
            <a:off x="8787900" y="5493935"/>
            <a:ext cx="3194433" cy="790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 de distritos</a:t>
            </a:r>
            <a:endParaRPr lang="es-ES" sz="22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98C295CE-D67A-BA6B-6769-F8FDD9015CF9}"/>
              </a:ext>
            </a:extLst>
          </p:cNvPr>
          <p:cNvSpPr/>
          <p:nvPr/>
        </p:nvSpPr>
        <p:spPr>
          <a:xfrm>
            <a:off x="8107343" y="3195828"/>
            <a:ext cx="877824" cy="466344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8" name="Picture 14" descr="Clustering Graphs and Networks">
            <a:extLst>
              <a:ext uri="{FF2B5EF4-FFF2-40B4-BE49-F238E27FC236}">
                <a16:creationId xmlns:a16="http://schemas.microsoft.com/office/drawing/2014/main" id="{25CA1219-DD8C-7922-59CA-FEB509FE8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81" y="1947408"/>
            <a:ext cx="1556219" cy="11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ox plot in R using ggplot2 - GeeksforGeeks">
            <a:extLst>
              <a:ext uri="{FF2B5EF4-FFF2-40B4-BE49-F238E27FC236}">
                <a16:creationId xmlns:a16="http://schemas.microsoft.com/office/drawing/2014/main" id="{6D720184-1B66-75DA-73E9-809D8B319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t="9163" r="14648" b="8174"/>
          <a:stretch/>
        </p:blipFill>
        <p:spPr bwMode="auto">
          <a:xfrm>
            <a:off x="5822094" y="3492532"/>
            <a:ext cx="1770591" cy="13588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75FBFAA-8C17-3EFE-B90B-EBB29784FBFB}"/>
              </a:ext>
            </a:extLst>
          </p:cNvPr>
          <p:cNvSpPr/>
          <p:nvPr/>
        </p:nvSpPr>
        <p:spPr>
          <a:xfrm>
            <a:off x="9283534" y="1603015"/>
            <a:ext cx="2203168" cy="353872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Comercial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Turístico</a:t>
            </a:r>
          </a:p>
          <a:p>
            <a:pPr algn="ctr">
              <a:lnSpc>
                <a:spcPct val="150000"/>
              </a:lnSpc>
            </a:pPr>
            <a:r>
              <a:rPr lang="es-ES">
                <a:latin typeface="Arial"/>
                <a:cs typeface="Arial"/>
              </a:rPr>
              <a:t>Multicultural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735500D-900D-0C59-6B70-7F81961EA1A3}"/>
              </a:ext>
            </a:extLst>
          </p:cNvPr>
          <p:cNvSpPr txBox="1">
            <a:spLocks/>
          </p:cNvSpPr>
          <p:nvPr/>
        </p:nvSpPr>
        <p:spPr>
          <a:xfrm>
            <a:off x="5211775" y="5493936"/>
            <a:ext cx="3194433" cy="790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Representación y modelado</a:t>
            </a:r>
            <a:endParaRPr lang="es-ES" sz="22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áfico 14" descr="Corona con relleno sólido">
            <a:extLst>
              <a:ext uri="{FF2B5EF4-FFF2-40B4-BE49-F238E27FC236}">
                <a16:creationId xmlns:a16="http://schemas.microsoft.com/office/drawing/2014/main" id="{C17FAC8B-8359-6D40-8EB5-35436681F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93805" y="420391"/>
            <a:ext cx="1182624" cy="1182624"/>
          </a:xfrm>
          <a:prstGeom prst="rect">
            <a:avLst/>
          </a:prstGeom>
        </p:spPr>
      </p:pic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8A26626A-4152-B3B7-EDC4-DD3356DE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93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lipse 46">
            <a:extLst>
              <a:ext uri="{FF2B5EF4-FFF2-40B4-BE49-F238E27FC236}">
                <a16:creationId xmlns:a16="http://schemas.microsoft.com/office/drawing/2014/main" id="{EDDAD147-14E4-CD63-5312-9685AC1D1FB8}"/>
              </a:ext>
            </a:extLst>
          </p:cNvPr>
          <p:cNvSpPr/>
          <p:nvPr/>
        </p:nvSpPr>
        <p:spPr>
          <a:xfrm>
            <a:off x="10816654" y="3616544"/>
            <a:ext cx="36000" cy="36000"/>
          </a:xfrm>
          <a:prstGeom prst="ellipse">
            <a:avLst/>
          </a:prstGeom>
          <a:noFill/>
          <a:ln>
            <a:solidFill>
              <a:srgbClr val="CC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AF5B1C-2C07-DFB1-8D6E-FD31F810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81"/>
            <a:ext cx="4703064" cy="1325563"/>
          </a:xfrm>
        </p:spPr>
        <p:txBody>
          <a:bodyPr/>
          <a:lstStyle/>
          <a:p>
            <a:r>
              <a:rPr lang="es-E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ORGANIZACIÓN</a:t>
            </a:r>
            <a:r>
              <a:rPr lang="es-E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050" name="Picture 2" descr="Github Logo PNG vector in SVG, PDF, AI, CDR format">
            <a:extLst>
              <a:ext uri="{FF2B5EF4-FFF2-40B4-BE49-F238E27FC236}">
                <a16:creationId xmlns:a16="http://schemas.microsoft.com/office/drawing/2014/main" id="{D52154A9-524C-1CD4-C4AB-8F75AFBD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" y="2638425"/>
            <a:ext cx="2752725" cy="206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C5B6F9A2-5914-3EF6-48DF-023038A77DEC}"/>
              </a:ext>
            </a:extLst>
          </p:cNvPr>
          <p:cNvSpPr/>
          <p:nvPr/>
        </p:nvSpPr>
        <p:spPr>
          <a:xfrm>
            <a:off x="2542033" y="3495675"/>
            <a:ext cx="544320" cy="3143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B848804F-1883-10CD-E6C5-D7A91370C8A2}"/>
              </a:ext>
            </a:extLst>
          </p:cNvPr>
          <p:cNvCxnSpPr>
            <a:cxnSpLocks/>
          </p:cNvCxnSpPr>
          <p:nvPr/>
        </p:nvCxnSpPr>
        <p:spPr>
          <a:xfrm flipV="1">
            <a:off x="2889504" y="1700784"/>
            <a:ext cx="5998464" cy="1892808"/>
          </a:xfrm>
          <a:prstGeom prst="bentConnector3">
            <a:avLst>
              <a:gd name="adj1" fmla="val 15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95917C16-8E55-ED08-AE44-0C834BBE56A4}"/>
              </a:ext>
            </a:extLst>
          </p:cNvPr>
          <p:cNvSpPr/>
          <p:nvPr/>
        </p:nvSpPr>
        <p:spPr>
          <a:xfrm>
            <a:off x="2766060" y="3528535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AE8AC5A-288C-9873-E257-AE506E7777A7}"/>
              </a:ext>
            </a:extLst>
          </p:cNvPr>
          <p:cNvSpPr/>
          <p:nvPr/>
        </p:nvSpPr>
        <p:spPr>
          <a:xfrm>
            <a:off x="3302508" y="3528534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8355E62-9ACA-2685-C625-8E03CB177051}"/>
              </a:ext>
            </a:extLst>
          </p:cNvPr>
          <p:cNvSpPr/>
          <p:nvPr/>
        </p:nvSpPr>
        <p:spPr>
          <a:xfrm>
            <a:off x="3823906" y="3528533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15F6B2F-128E-5D7C-30C7-629D9109B8C2}"/>
              </a:ext>
            </a:extLst>
          </p:cNvPr>
          <p:cNvSpPr/>
          <p:nvPr/>
        </p:nvSpPr>
        <p:spPr>
          <a:xfrm>
            <a:off x="4902232" y="3528532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74287CA-6FD9-1A8A-1192-F7B38489DD6A}"/>
              </a:ext>
            </a:extLst>
          </p:cNvPr>
          <p:cNvSpPr/>
          <p:nvPr/>
        </p:nvSpPr>
        <p:spPr>
          <a:xfrm>
            <a:off x="5455110" y="3528531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8327063-EA27-416B-3A23-F68667944E2E}"/>
              </a:ext>
            </a:extLst>
          </p:cNvPr>
          <p:cNvSpPr/>
          <p:nvPr/>
        </p:nvSpPr>
        <p:spPr>
          <a:xfrm>
            <a:off x="7020330" y="3528530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3CDDB45-B3FF-8A2E-34FC-352630493F6D}"/>
              </a:ext>
            </a:extLst>
          </p:cNvPr>
          <p:cNvSpPr/>
          <p:nvPr/>
        </p:nvSpPr>
        <p:spPr>
          <a:xfrm>
            <a:off x="8778335" y="3528529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8FD2521-BBC4-AC54-D754-B30CF6172791}"/>
              </a:ext>
            </a:extLst>
          </p:cNvPr>
          <p:cNvSpPr/>
          <p:nvPr/>
        </p:nvSpPr>
        <p:spPr>
          <a:xfrm>
            <a:off x="9067895" y="3528529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6F87F90-3C80-8246-2D2C-646B5691019F}"/>
              </a:ext>
            </a:extLst>
          </p:cNvPr>
          <p:cNvSpPr/>
          <p:nvPr/>
        </p:nvSpPr>
        <p:spPr>
          <a:xfrm>
            <a:off x="9661909" y="3528528"/>
            <a:ext cx="246888" cy="24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7C3286F3-9989-3C15-3C1C-223408558C47}"/>
              </a:ext>
            </a:extLst>
          </p:cNvPr>
          <p:cNvCxnSpPr>
            <a:cxnSpLocks/>
            <a:stCxn id="18" idx="4"/>
          </p:cNvCxnSpPr>
          <p:nvPr/>
        </p:nvCxnSpPr>
        <p:spPr>
          <a:xfrm rot="16200000" flipH="1">
            <a:off x="5050154" y="1616487"/>
            <a:ext cx="1690974" cy="6012275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AF1426EC-488A-60C2-9E8D-7630CE9028E7}"/>
              </a:ext>
            </a:extLst>
          </p:cNvPr>
          <p:cNvCxnSpPr>
            <a:cxnSpLocks/>
            <a:stCxn id="19" idx="4"/>
          </p:cNvCxnSpPr>
          <p:nvPr/>
        </p:nvCxnSpPr>
        <p:spPr>
          <a:xfrm rot="16200000" flipH="1">
            <a:off x="5855541" y="1347548"/>
            <a:ext cx="1160623" cy="6019800"/>
          </a:xfrm>
          <a:prstGeom prst="bentConnector2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A54ECDE-E238-652B-29A5-50A833D1BF97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7369186" y="-136042"/>
            <a:ext cx="1321064" cy="6008085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8206BDAE-CBBB-22ED-F069-5CF024015517}"/>
              </a:ext>
            </a:extLst>
          </p:cNvPr>
          <p:cNvSpPr/>
          <p:nvPr/>
        </p:nvSpPr>
        <p:spPr>
          <a:xfrm>
            <a:off x="10503598" y="3319272"/>
            <a:ext cx="644400" cy="64279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D9ED532-44AE-9338-5203-1B84C96C8C0C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947350" y="1700784"/>
            <a:ext cx="0" cy="18277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CBAA33FF-508B-2172-A02A-6783070EB0F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5578554" y="3777134"/>
            <a:ext cx="0" cy="1690978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ABA030BD-DD94-2973-D9F6-E063744288B8}"/>
              </a:ext>
            </a:extLst>
          </p:cNvPr>
          <p:cNvCxnSpPr>
            <a:cxnSpLocks/>
          </p:cNvCxnSpPr>
          <p:nvPr/>
        </p:nvCxnSpPr>
        <p:spPr>
          <a:xfrm>
            <a:off x="7143774" y="2207468"/>
            <a:ext cx="0" cy="13210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FD2626F8-DBF4-93A3-EA07-B57099E64C9A}"/>
              </a:ext>
            </a:extLst>
          </p:cNvPr>
          <p:cNvCxnSpPr>
            <a:cxnSpLocks/>
          </p:cNvCxnSpPr>
          <p:nvPr/>
        </p:nvCxnSpPr>
        <p:spPr>
          <a:xfrm>
            <a:off x="8901779" y="3777131"/>
            <a:ext cx="0" cy="1160629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2D34E6E8-D65A-CED5-EABB-D9EC8286F042}"/>
              </a:ext>
            </a:extLst>
          </p:cNvPr>
          <p:cNvSpPr txBox="1"/>
          <p:nvPr/>
        </p:nvSpPr>
        <p:spPr>
          <a:xfrm>
            <a:off x="7170513" y="2723857"/>
            <a:ext cx="21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accent2"/>
                </a:solidFill>
              </a:rPr>
              <a:t>PULL DESDE MAIN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4AACD7-E54B-F991-8323-2898C83B9116}"/>
              </a:ext>
            </a:extLst>
          </p:cNvPr>
          <p:cNvSpPr txBox="1"/>
          <p:nvPr/>
        </p:nvSpPr>
        <p:spPr>
          <a:xfrm>
            <a:off x="3147249" y="5562120"/>
            <a:ext cx="280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solidFill>
                  <a:schemeClr val="accent1"/>
                </a:solidFill>
              </a:rPr>
              <a:t>RAMA PERSONAL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25D0AF-63C2-713A-9716-DDE13231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BD24-C0AC-44BA-A5ED-AAAEEC90575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3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1910</Words>
  <Application>Microsoft Office PowerPoint</Application>
  <PresentationFormat>Panorámica</PresentationFormat>
  <Paragraphs>653</Paragraphs>
  <Slides>47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Algerian</vt:lpstr>
      <vt:lpstr>Aptos</vt:lpstr>
      <vt:lpstr>Aptos Display</vt:lpstr>
      <vt:lpstr>Aptos Narrow</vt:lpstr>
      <vt:lpstr>Arial</vt:lpstr>
      <vt:lpstr>Consolas</vt:lpstr>
      <vt:lpstr>Wingdings</vt:lpstr>
      <vt:lpstr>Tema de Office</vt:lpstr>
      <vt:lpstr>Presentación de PowerPoint</vt:lpstr>
      <vt:lpstr>ANTES DE NADA… ¡PARTICIPA!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OBJETIVOS </vt:lpstr>
      <vt:lpstr>ORGANIZACIÓN </vt:lpstr>
      <vt:lpstr>ORGANIZACIÓN </vt:lpstr>
      <vt:lpstr>DATOS ESTRUCTURADOS</vt:lpstr>
      <vt:lpstr>DATOS ESTRUCTURADOS</vt:lpstr>
      <vt:lpstr>DATOS ESTRUCTURADOS</vt:lpstr>
      <vt:lpstr>DATOS ESTRUCTURADOS</vt:lpstr>
      <vt:lpstr>DATOS NO ESTRUCTURADOS</vt:lpstr>
      <vt:lpstr>PRIVACIDAD </vt:lpstr>
      <vt:lpstr>FLUJO DE TRABAJO</vt:lpstr>
      <vt:lpstr>FLUJO DE TRABAJO</vt:lpstr>
      <vt:lpstr>Presentación de PowerPoint</vt:lpstr>
      <vt:lpstr>Presentación de PowerPoint</vt:lpstr>
      <vt:lpstr>Presentación de PowerPoint</vt:lpstr>
      <vt:lpstr>FLUJO DE TRABAJO</vt:lpstr>
      <vt:lpstr>FLUJO DE TRABAJO</vt:lpstr>
      <vt:lpstr>Presentación de PowerPoint</vt:lpstr>
      <vt:lpstr>Presentación de PowerPoint</vt:lpstr>
      <vt:lpstr>COMPARACIÓN ENTRE MODELOS</vt:lpstr>
      <vt:lpstr>FLUJO DE TRABAJO</vt:lpstr>
      <vt:lpstr>Presentación de PowerPoint</vt:lpstr>
      <vt:lpstr>FLUJO DE TRABAJO</vt:lpstr>
      <vt:lpstr>FLUJO DE TRABAJO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Vicente</dc:creator>
  <cp:lastModifiedBy>Samuel Ortega Mediavilla</cp:lastModifiedBy>
  <cp:revision>2</cp:revision>
  <dcterms:created xsi:type="dcterms:W3CDTF">2024-05-18T10:42:23Z</dcterms:created>
  <dcterms:modified xsi:type="dcterms:W3CDTF">2024-05-27T10:32:30Z</dcterms:modified>
</cp:coreProperties>
</file>